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71" r:id="rId4"/>
    <p:sldId id="272" r:id="rId5"/>
    <p:sldId id="292" r:id="rId6"/>
    <p:sldId id="273" r:id="rId7"/>
    <p:sldId id="293" r:id="rId8"/>
    <p:sldId id="298" r:id="rId9"/>
    <p:sldId id="275" r:id="rId10"/>
    <p:sldId id="284" r:id="rId11"/>
    <p:sldId id="283" r:id="rId12"/>
    <p:sldId id="285" r:id="rId13"/>
    <p:sldId id="291" r:id="rId14"/>
    <p:sldId id="261" r:id="rId15"/>
    <p:sldId id="299" r:id="rId16"/>
    <p:sldId id="263" r:id="rId17"/>
    <p:sldId id="276" r:id="rId18"/>
    <p:sldId id="279" r:id="rId19"/>
    <p:sldId id="270" r:id="rId20"/>
    <p:sldId id="278" r:id="rId21"/>
    <p:sldId id="295" r:id="rId22"/>
    <p:sldId id="296" r:id="rId23"/>
    <p:sldId id="277" r:id="rId24"/>
    <p:sldId id="280" r:id="rId25"/>
    <p:sldId id="258" r:id="rId26"/>
    <p:sldId id="294" r:id="rId27"/>
    <p:sldId id="281" r:id="rId28"/>
    <p:sldId id="257" r:id="rId29"/>
    <p:sldId id="282" r:id="rId30"/>
    <p:sldId id="259" r:id="rId31"/>
    <p:sldId id="260" r:id="rId32"/>
    <p:sldId id="262" r:id="rId33"/>
    <p:sldId id="264" r:id="rId34"/>
    <p:sldId id="265" r:id="rId35"/>
    <p:sldId id="266" r:id="rId36"/>
    <p:sldId id="267" r:id="rId37"/>
    <p:sldId id="268" r:id="rId38"/>
    <p:sldId id="300" r:id="rId39"/>
    <p:sldId id="301" r:id="rId40"/>
    <p:sldId id="288" r:id="rId41"/>
    <p:sldId id="289" r:id="rId42"/>
    <p:sldId id="302" r:id="rId43"/>
    <p:sldId id="290" r:id="rId44"/>
    <p:sldId id="26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5F37-A048-4E97-8F92-735F1FEF07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A669AE-3C49-4163-AC0F-E0B55C2D6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99B78-D210-41E1-807D-30234C4C927D}"/>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5" name="Footer Placeholder 4">
            <a:extLst>
              <a:ext uri="{FF2B5EF4-FFF2-40B4-BE49-F238E27FC236}">
                <a16:creationId xmlns:a16="http://schemas.microsoft.com/office/drawing/2014/main" id="{1C521F20-797E-43EB-A3DA-BC13E989B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E2C9A-A749-41DA-9EE2-AB7871B28565}"/>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48748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552D-DBA7-4337-BFFD-001E528903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CF981A-C19C-4D39-86A5-EC164DFB3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3766C-1B1C-4E5D-8CEE-CFBEE7A51F7B}"/>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5" name="Footer Placeholder 4">
            <a:extLst>
              <a:ext uri="{FF2B5EF4-FFF2-40B4-BE49-F238E27FC236}">
                <a16:creationId xmlns:a16="http://schemas.microsoft.com/office/drawing/2014/main" id="{26909EDE-1CEE-489E-B170-97BC4BF5C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D63E1-076C-4195-9A60-DB48C1EC182C}"/>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240383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F22485-DE82-40C9-872C-C3E305E39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17958-8B3C-49C6-9CE5-1F7660604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62B6A-9196-40C9-B062-2EDEC398A781}"/>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5" name="Footer Placeholder 4">
            <a:extLst>
              <a:ext uri="{FF2B5EF4-FFF2-40B4-BE49-F238E27FC236}">
                <a16:creationId xmlns:a16="http://schemas.microsoft.com/office/drawing/2014/main" id="{127C1ECA-BA91-437A-98C5-8A3542E02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6F857-0AE9-459E-BCC0-5B518F763990}"/>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104705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3135-F81E-490E-99E5-102EEBA8E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7B7F8-6D73-405E-964B-8E1028E09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87A65-D2E6-4AEB-B4C5-2CF21331FB89}"/>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5" name="Footer Placeholder 4">
            <a:extLst>
              <a:ext uri="{FF2B5EF4-FFF2-40B4-BE49-F238E27FC236}">
                <a16:creationId xmlns:a16="http://schemas.microsoft.com/office/drawing/2014/main" id="{96B32FD1-C737-4D84-BE99-4AEAFDF26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CFB2B-67A2-4D7C-8D2C-206A33E19CFA}"/>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73773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504-2D38-4C6D-B7AF-B7E9FDB446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DA759-B36A-4EFE-879B-E7F090569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53AD4-E467-4F29-BAA2-F0AEC5D84C09}"/>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5" name="Footer Placeholder 4">
            <a:extLst>
              <a:ext uri="{FF2B5EF4-FFF2-40B4-BE49-F238E27FC236}">
                <a16:creationId xmlns:a16="http://schemas.microsoft.com/office/drawing/2014/main" id="{4B65920B-90D8-4141-9AB7-9E5ED6C41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48D84-D7FB-452B-BDC4-344ACDD515FF}"/>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74231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D846-178C-48DE-9B03-70EC68BC9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C38CF-45E9-4EAD-ABE3-0A072C389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039BE-B7C9-4180-B8B6-6F5E965B21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BF7136-9564-4E00-9076-77E05C088D25}"/>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6" name="Footer Placeholder 5">
            <a:extLst>
              <a:ext uri="{FF2B5EF4-FFF2-40B4-BE49-F238E27FC236}">
                <a16:creationId xmlns:a16="http://schemas.microsoft.com/office/drawing/2014/main" id="{2A871912-8D3C-447B-B9B0-008E7CD37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59B68-6A12-4D34-B34E-083C236AE261}"/>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406296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44B3-28B5-46DC-9206-26D35B9583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A682BB-F694-4157-9451-13A645E84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A1738-9A53-4172-8EB1-4014A6A82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C5BF4-F28A-4FF5-B4C6-F0FB44E01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DF552-52E5-4BB7-937A-EED4E1B39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01036-9801-4B9B-A01E-BF8B7A58DBB4}"/>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8" name="Footer Placeholder 7">
            <a:extLst>
              <a:ext uri="{FF2B5EF4-FFF2-40B4-BE49-F238E27FC236}">
                <a16:creationId xmlns:a16="http://schemas.microsoft.com/office/drawing/2014/main" id="{E4830382-2DCF-4224-96F1-A730D1FD96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C34249-9422-48B7-A8DD-E9954336E933}"/>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366523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00C7-4F2F-4186-8D92-090C8265A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507926-EDAB-4C89-B041-150AAFB11D99}"/>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4" name="Footer Placeholder 3">
            <a:extLst>
              <a:ext uri="{FF2B5EF4-FFF2-40B4-BE49-F238E27FC236}">
                <a16:creationId xmlns:a16="http://schemas.microsoft.com/office/drawing/2014/main" id="{6F8E9249-B53D-4E5B-BBA1-7F5F967779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3A45D5-898C-4F35-8CA5-CE005E1B46F2}"/>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236132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6ADC9-C259-43DE-84D9-155C671FE3F0}"/>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3" name="Footer Placeholder 2">
            <a:extLst>
              <a:ext uri="{FF2B5EF4-FFF2-40B4-BE49-F238E27FC236}">
                <a16:creationId xmlns:a16="http://schemas.microsoft.com/office/drawing/2014/main" id="{0EA6EF50-7AFC-4638-8CFD-185275BC3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6D95A-6994-4190-904F-AC66BC206D80}"/>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221860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5E08-EA34-402D-87F5-4228AE748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24DB40-5BDE-417D-AEA4-670A2A997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937C03-CEB3-417D-BAF6-2EEDEA9DC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6B793-91A8-4C53-B19F-5FA9394AAF8A}"/>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6" name="Footer Placeholder 5">
            <a:extLst>
              <a:ext uri="{FF2B5EF4-FFF2-40B4-BE49-F238E27FC236}">
                <a16:creationId xmlns:a16="http://schemas.microsoft.com/office/drawing/2014/main" id="{12F334B9-5684-480F-941B-9A96B9E0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00231-5EFE-4FFC-8513-A19D32EEC94E}"/>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16632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A152-1A3C-4C35-B3FF-8DAE27406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91921D-F5A1-4E27-93ED-98192D993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4FD88-4DAB-4A7D-B714-490D451C3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95741-7CC2-42AF-82F1-11AC4BFA1D28}"/>
              </a:ext>
            </a:extLst>
          </p:cNvPr>
          <p:cNvSpPr>
            <a:spLocks noGrp="1"/>
          </p:cNvSpPr>
          <p:nvPr>
            <p:ph type="dt" sz="half" idx="10"/>
          </p:nvPr>
        </p:nvSpPr>
        <p:spPr/>
        <p:txBody>
          <a:bodyPr/>
          <a:lstStyle/>
          <a:p>
            <a:fld id="{F42543D5-9D76-4D91-8E38-5AB77A17F03A}" type="datetimeFigureOut">
              <a:rPr lang="en-US" smtClean="0"/>
              <a:t>10/23/2021</a:t>
            </a:fld>
            <a:endParaRPr lang="en-US"/>
          </a:p>
        </p:txBody>
      </p:sp>
      <p:sp>
        <p:nvSpPr>
          <p:cNvPr id="6" name="Footer Placeholder 5">
            <a:extLst>
              <a:ext uri="{FF2B5EF4-FFF2-40B4-BE49-F238E27FC236}">
                <a16:creationId xmlns:a16="http://schemas.microsoft.com/office/drawing/2014/main" id="{EAEAFBBB-F769-420D-BDBD-758FDD2BD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73F30-6C81-4DC9-8CCE-15B106E36FBD}"/>
              </a:ext>
            </a:extLst>
          </p:cNvPr>
          <p:cNvSpPr>
            <a:spLocks noGrp="1"/>
          </p:cNvSpPr>
          <p:nvPr>
            <p:ph type="sldNum" sz="quarter" idx="12"/>
          </p:nvPr>
        </p:nvSpPr>
        <p:spPr/>
        <p:txBody>
          <a:bodyPr/>
          <a:lstStyle/>
          <a:p>
            <a:fld id="{479CA3F3-6616-4B40-BCC2-FCD8BB8D8F52}" type="slidenum">
              <a:rPr lang="en-US" smtClean="0"/>
              <a:t>‹#›</a:t>
            </a:fld>
            <a:endParaRPr lang="en-US"/>
          </a:p>
        </p:txBody>
      </p:sp>
    </p:spTree>
    <p:extLst>
      <p:ext uri="{BB962C8B-B14F-4D97-AF65-F5344CB8AC3E}">
        <p14:creationId xmlns:p14="http://schemas.microsoft.com/office/powerpoint/2010/main" val="118995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BBCDAB-5A08-4454-A9CB-AF14028D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04CF74-2B94-432E-A8CC-5A37220FA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BE308-7A77-4C58-AA31-68C389BAD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543D5-9D76-4D91-8E38-5AB77A17F03A}" type="datetimeFigureOut">
              <a:rPr lang="en-US" smtClean="0"/>
              <a:t>10/23/2021</a:t>
            </a:fld>
            <a:endParaRPr lang="en-US"/>
          </a:p>
        </p:txBody>
      </p:sp>
      <p:sp>
        <p:nvSpPr>
          <p:cNvPr id="5" name="Footer Placeholder 4">
            <a:extLst>
              <a:ext uri="{FF2B5EF4-FFF2-40B4-BE49-F238E27FC236}">
                <a16:creationId xmlns:a16="http://schemas.microsoft.com/office/drawing/2014/main" id="{68BDF271-F387-4905-9F49-D9B3460CA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F939FB-E3BF-4167-98C7-48A88A097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CA3F3-6616-4B40-BCC2-FCD8BB8D8F52}" type="slidenum">
              <a:rPr lang="en-US" smtClean="0"/>
              <a:t>‹#›</a:t>
            </a:fld>
            <a:endParaRPr lang="en-US"/>
          </a:p>
        </p:txBody>
      </p:sp>
    </p:spTree>
    <p:extLst>
      <p:ext uri="{BB962C8B-B14F-4D97-AF65-F5344CB8AC3E}">
        <p14:creationId xmlns:p14="http://schemas.microsoft.com/office/powerpoint/2010/main" val="20801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F14A-294C-4393-A020-AFA2506AE937}"/>
              </a:ext>
            </a:extLst>
          </p:cNvPr>
          <p:cNvSpPr>
            <a:spLocks noGrp="1"/>
          </p:cNvSpPr>
          <p:nvPr>
            <p:ph type="ctrTitle"/>
          </p:nvPr>
        </p:nvSpPr>
        <p:spPr/>
        <p:txBody>
          <a:bodyPr>
            <a:normAutofit fontScale="90000"/>
          </a:bodyPr>
          <a:lstStyle/>
          <a:p>
            <a:r>
              <a:rPr lang="en-US" sz="6000" dirty="0">
                <a:effectLst/>
                <a:latin typeface="Calibri" panose="020F0502020204030204" pitchFamily="34" charset="0"/>
                <a:ea typeface="Calibri" panose="020F0502020204030204" pitchFamily="34" charset="0"/>
                <a:cs typeface="Times New Roman" panose="02020603050405020304" pitchFamily="18" charset="0"/>
              </a:rPr>
              <a:t>Using NTA at individual level to measure levels and trends in inequality</a:t>
            </a:r>
            <a:endParaRPr lang="en-US" dirty="0"/>
          </a:p>
        </p:txBody>
      </p:sp>
      <p:sp>
        <p:nvSpPr>
          <p:cNvPr id="3" name="Subtitle 2">
            <a:extLst>
              <a:ext uri="{FF2B5EF4-FFF2-40B4-BE49-F238E27FC236}">
                <a16:creationId xmlns:a16="http://schemas.microsoft.com/office/drawing/2014/main" id="{70AD5B7B-18A1-476E-AEAD-C85236635025}"/>
              </a:ext>
            </a:extLst>
          </p:cNvPr>
          <p:cNvSpPr>
            <a:spLocks noGrp="1"/>
          </p:cNvSpPr>
          <p:nvPr>
            <p:ph type="subTitle" idx="1"/>
          </p:nvPr>
        </p:nvSpPr>
        <p:spPr/>
        <p:txBody>
          <a:bodyPr>
            <a:normAutofit fontScale="85000" lnSpcReduction="10000"/>
          </a:bodyPr>
          <a:lstStyle/>
          <a:p>
            <a:r>
              <a:rPr lang="en-US" dirty="0"/>
              <a:t>Ronald Lee</a:t>
            </a:r>
            <a:br>
              <a:rPr lang="en-US" dirty="0"/>
            </a:br>
            <a:r>
              <a:rPr lang="en-US" dirty="0"/>
              <a:t>University of California at Berkeley</a:t>
            </a:r>
          </a:p>
          <a:p>
            <a:r>
              <a:rPr lang="en-US" dirty="0"/>
              <a:t>Work is collaborative with Gretchen Donehower, Michael Abrigo, and Andy Mason.</a:t>
            </a:r>
          </a:p>
          <a:p>
            <a:pPr algn="l"/>
            <a:r>
              <a:rPr lang="en-US" dirty="0"/>
              <a:t>Seminar for NTA in Central Asia held at the Institute of Demography, NRU Higher School of Economics and funded by UNFPA, Oct 25-28, 2021. </a:t>
            </a:r>
          </a:p>
          <a:p>
            <a:pPr algn="l"/>
            <a:endParaRPr lang="en-US" dirty="0"/>
          </a:p>
        </p:txBody>
      </p:sp>
    </p:spTree>
    <p:extLst>
      <p:ext uri="{BB962C8B-B14F-4D97-AF65-F5344CB8AC3E}">
        <p14:creationId xmlns:p14="http://schemas.microsoft.com/office/powerpoint/2010/main" val="110303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1D37-E8F8-4DFF-8698-8A64A437E613}"/>
              </a:ext>
            </a:extLst>
          </p:cNvPr>
          <p:cNvSpPr>
            <a:spLocks noGrp="1"/>
          </p:cNvSpPr>
          <p:nvPr>
            <p:ph type="title"/>
          </p:nvPr>
        </p:nvSpPr>
        <p:spPr/>
        <p:txBody>
          <a:bodyPr/>
          <a:lstStyle/>
          <a:p>
            <a:r>
              <a:rPr lang="en-US" dirty="0"/>
              <a:t>Start by looking at simple distributions by age</a:t>
            </a:r>
          </a:p>
        </p:txBody>
      </p:sp>
      <p:sp>
        <p:nvSpPr>
          <p:cNvPr id="3" name="Content Placeholder 2">
            <a:extLst>
              <a:ext uri="{FF2B5EF4-FFF2-40B4-BE49-F238E27FC236}">
                <a16:creationId xmlns:a16="http://schemas.microsoft.com/office/drawing/2014/main" id="{33D060A5-73D1-470D-A8AF-960BF4B5563A}"/>
              </a:ext>
            </a:extLst>
          </p:cNvPr>
          <p:cNvSpPr>
            <a:spLocks noGrp="1"/>
          </p:cNvSpPr>
          <p:nvPr>
            <p:ph idx="1"/>
          </p:nvPr>
        </p:nvSpPr>
        <p:spPr/>
        <p:txBody>
          <a:bodyPr/>
          <a:lstStyle/>
          <a:p>
            <a:r>
              <a:rPr lang="en-US" dirty="0"/>
              <a:t>Why not just dispersion overall?</a:t>
            </a:r>
          </a:p>
          <a:p>
            <a:r>
              <a:rPr lang="en-US" dirty="0"/>
              <a:t>Average labor income, or consumption, or asset income, or public transfer inflows etc. all vary strongly by age. </a:t>
            </a:r>
          </a:p>
          <a:p>
            <a:r>
              <a:rPr lang="en-US" dirty="0"/>
              <a:t>It is good that they vary by age, they should, and we would want them to. </a:t>
            </a:r>
          </a:p>
          <a:p>
            <a:r>
              <a:rPr lang="en-US" dirty="0"/>
              <a:t>If we don’t look separately at dispersion by age, then our results will be dominated by these systematic age patterns. </a:t>
            </a:r>
          </a:p>
        </p:txBody>
      </p:sp>
    </p:spTree>
    <p:extLst>
      <p:ext uri="{BB962C8B-B14F-4D97-AF65-F5344CB8AC3E}">
        <p14:creationId xmlns:p14="http://schemas.microsoft.com/office/powerpoint/2010/main" val="16763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30B8-CB27-4F98-8435-562E26975F27}"/>
              </a:ext>
            </a:extLst>
          </p:cNvPr>
          <p:cNvSpPr>
            <a:spLocks noGrp="1"/>
          </p:cNvSpPr>
          <p:nvPr>
            <p:ph type="title"/>
          </p:nvPr>
        </p:nvSpPr>
        <p:spPr/>
        <p:txBody>
          <a:bodyPr/>
          <a:lstStyle/>
          <a:p>
            <a:r>
              <a:rPr lang="en-US" dirty="0"/>
              <a:t>Here is the distribution of labor income of individuals by age in US 2018. </a:t>
            </a:r>
          </a:p>
        </p:txBody>
      </p:sp>
      <p:pic>
        <p:nvPicPr>
          <p:cNvPr id="4" name="Content Placeholder 3">
            <a:extLst>
              <a:ext uri="{FF2B5EF4-FFF2-40B4-BE49-F238E27FC236}">
                <a16:creationId xmlns:a16="http://schemas.microsoft.com/office/drawing/2014/main" id="{85FB878A-884B-4F13-8EB9-7BC3D378CA48}"/>
              </a:ext>
            </a:extLst>
          </p:cNvPr>
          <p:cNvPicPr>
            <a:picLocks noGrp="1" noChangeAspect="1"/>
          </p:cNvPicPr>
          <p:nvPr>
            <p:ph idx="1"/>
          </p:nvPr>
        </p:nvPicPr>
        <p:blipFill>
          <a:blip r:embed="rId2"/>
          <a:stretch>
            <a:fillRect/>
          </a:stretch>
        </p:blipFill>
        <p:spPr>
          <a:xfrm>
            <a:off x="5554249" y="1701111"/>
            <a:ext cx="5458308" cy="4574812"/>
          </a:xfrm>
          <a:prstGeom prst="rect">
            <a:avLst/>
          </a:prstGeom>
        </p:spPr>
      </p:pic>
      <p:sp>
        <p:nvSpPr>
          <p:cNvPr id="5" name="TextBox 4">
            <a:extLst>
              <a:ext uri="{FF2B5EF4-FFF2-40B4-BE49-F238E27FC236}">
                <a16:creationId xmlns:a16="http://schemas.microsoft.com/office/drawing/2014/main" id="{170E0E1B-1AFB-4266-B4D9-82FC1992873D}"/>
              </a:ext>
            </a:extLst>
          </p:cNvPr>
          <p:cNvSpPr txBox="1"/>
          <p:nvPr/>
        </p:nvSpPr>
        <p:spPr>
          <a:xfrm>
            <a:off x="838200" y="1908313"/>
            <a:ext cx="4131365" cy="4401205"/>
          </a:xfrm>
          <a:prstGeom prst="rect">
            <a:avLst/>
          </a:prstGeom>
          <a:noFill/>
        </p:spPr>
        <p:txBody>
          <a:bodyPr wrap="square" rtlCol="0">
            <a:spAutoFit/>
          </a:bodyPr>
          <a:lstStyle/>
          <a:p>
            <a:r>
              <a:rPr lang="en-US" sz="2800" dirty="0"/>
              <a:t>Nice, but what does this tell us? How should we think about it?</a:t>
            </a:r>
          </a:p>
          <a:p>
            <a:endParaRPr lang="en-US" sz="2800" dirty="0"/>
          </a:p>
          <a:p>
            <a:r>
              <a:rPr lang="en-US" sz="2800" dirty="0"/>
              <a:t>Could compare it to another year. </a:t>
            </a:r>
          </a:p>
          <a:p>
            <a:endParaRPr lang="en-US" sz="2800" dirty="0"/>
          </a:p>
          <a:p>
            <a:r>
              <a:rPr lang="en-US" sz="2800" dirty="0"/>
              <a:t>Could express dispersion relative to the mean or median at each age. </a:t>
            </a:r>
          </a:p>
        </p:txBody>
      </p:sp>
    </p:spTree>
    <p:extLst>
      <p:ext uri="{BB962C8B-B14F-4D97-AF65-F5344CB8AC3E}">
        <p14:creationId xmlns:p14="http://schemas.microsoft.com/office/powerpoint/2010/main" val="369710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30B8-CB27-4F98-8435-562E26975F27}"/>
              </a:ext>
            </a:extLst>
          </p:cNvPr>
          <p:cNvSpPr>
            <a:spLocks noGrp="1"/>
          </p:cNvSpPr>
          <p:nvPr>
            <p:ph type="title"/>
          </p:nvPr>
        </p:nvSpPr>
        <p:spPr/>
        <p:txBody>
          <a:bodyPr/>
          <a:lstStyle/>
          <a:p>
            <a:r>
              <a:rPr lang="en-US" dirty="0"/>
              <a:t>Here is 2006 compared to 2018. So what?</a:t>
            </a:r>
          </a:p>
        </p:txBody>
      </p:sp>
      <p:pic>
        <p:nvPicPr>
          <p:cNvPr id="4" name="Content Placeholder 3">
            <a:extLst>
              <a:ext uri="{FF2B5EF4-FFF2-40B4-BE49-F238E27FC236}">
                <a16:creationId xmlns:a16="http://schemas.microsoft.com/office/drawing/2014/main" id="{85FB878A-884B-4F13-8EB9-7BC3D378CA48}"/>
              </a:ext>
            </a:extLst>
          </p:cNvPr>
          <p:cNvPicPr>
            <a:picLocks noGrp="1" noChangeAspect="1"/>
          </p:cNvPicPr>
          <p:nvPr>
            <p:ph idx="1"/>
          </p:nvPr>
        </p:nvPicPr>
        <p:blipFill>
          <a:blip r:embed="rId2"/>
          <a:stretch>
            <a:fillRect/>
          </a:stretch>
        </p:blipFill>
        <p:spPr>
          <a:xfrm>
            <a:off x="5554249" y="1701111"/>
            <a:ext cx="5458308" cy="4574812"/>
          </a:xfrm>
          <a:prstGeom prst="rect">
            <a:avLst/>
          </a:prstGeom>
        </p:spPr>
      </p:pic>
      <p:pic>
        <p:nvPicPr>
          <p:cNvPr id="6" name="Picture 5">
            <a:extLst>
              <a:ext uri="{FF2B5EF4-FFF2-40B4-BE49-F238E27FC236}">
                <a16:creationId xmlns:a16="http://schemas.microsoft.com/office/drawing/2014/main" id="{1167B372-52D9-47D4-8731-417969203507}"/>
              </a:ext>
            </a:extLst>
          </p:cNvPr>
          <p:cNvPicPr>
            <a:picLocks noChangeAspect="1"/>
          </p:cNvPicPr>
          <p:nvPr/>
        </p:nvPicPr>
        <p:blipFill>
          <a:blip r:embed="rId3"/>
          <a:stretch>
            <a:fillRect/>
          </a:stretch>
        </p:blipFill>
        <p:spPr>
          <a:xfrm>
            <a:off x="838200" y="1701111"/>
            <a:ext cx="5499069" cy="4608975"/>
          </a:xfrm>
          <a:prstGeom prst="rect">
            <a:avLst/>
          </a:prstGeom>
        </p:spPr>
      </p:pic>
    </p:spTree>
    <p:extLst>
      <p:ext uri="{BB962C8B-B14F-4D97-AF65-F5344CB8AC3E}">
        <p14:creationId xmlns:p14="http://schemas.microsoft.com/office/powerpoint/2010/main" val="57345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0D98-BE16-454C-B006-9135EF3268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7AC446-69B7-4F69-860D-0710A3E3C043}"/>
              </a:ext>
            </a:extLst>
          </p:cNvPr>
          <p:cNvSpPr>
            <a:spLocks noGrp="1"/>
          </p:cNvSpPr>
          <p:nvPr>
            <p:ph idx="1"/>
          </p:nvPr>
        </p:nvSpPr>
        <p:spPr/>
        <p:txBody>
          <a:bodyPr/>
          <a:lstStyle/>
          <a:p>
            <a:r>
              <a:rPr lang="en-US" dirty="0"/>
              <a:t>Hard to see any change or interesting patterns here. </a:t>
            </a:r>
          </a:p>
          <a:p>
            <a:r>
              <a:rPr lang="en-US" dirty="0"/>
              <a:t>Try some other ways to look at the distributions. </a:t>
            </a:r>
          </a:p>
        </p:txBody>
      </p:sp>
    </p:spTree>
    <p:extLst>
      <p:ext uri="{BB962C8B-B14F-4D97-AF65-F5344CB8AC3E}">
        <p14:creationId xmlns:p14="http://schemas.microsoft.com/office/powerpoint/2010/main" val="294856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3FB-F536-4A12-938F-4A2BB0D08F3E}"/>
              </a:ext>
            </a:extLst>
          </p:cNvPr>
          <p:cNvSpPr>
            <a:spLocks noGrp="1"/>
          </p:cNvSpPr>
          <p:nvPr>
            <p:ph type="title"/>
          </p:nvPr>
        </p:nvSpPr>
        <p:spPr>
          <a:xfrm>
            <a:off x="769435" y="323385"/>
            <a:ext cx="4679474" cy="5547327"/>
          </a:xfrm>
        </p:spPr>
        <p:txBody>
          <a:bodyPr>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Here is a different look: Labor income distribution in 1992 and 2017 (in constant 2017 dollars).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Each box is bounded by 25th and 75th percentiles in age group</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Median shown in middle.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Whiskers show 5th and 95th percentiles.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Age group means are plotted with yellow dots.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Is inequality greater only because the mean is higher?</a:t>
            </a:r>
            <a:endParaRPr lang="en-US" sz="2400" dirty="0"/>
          </a:p>
        </p:txBody>
      </p:sp>
      <p:pic>
        <p:nvPicPr>
          <p:cNvPr id="4" name="Content Placeholder 3">
            <a:extLst>
              <a:ext uri="{FF2B5EF4-FFF2-40B4-BE49-F238E27FC236}">
                <a16:creationId xmlns:a16="http://schemas.microsoft.com/office/drawing/2014/main" id="{C974B4F4-CA54-47F0-8085-D4106A3DCA72}"/>
              </a:ext>
            </a:extLst>
          </p:cNvPr>
          <p:cNvPicPr>
            <a:picLocks noGrp="1" noChangeAspect="1"/>
          </p:cNvPicPr>
          <p:nvPr>
            <p:ph idx="1"/>
          </p:nvPr>
        </p:nvPicPr>
        <p:blipFill>
          <a:blip r:embed="rId2"/>
          <a:stretch>
            <a:fillRect/>
          </a:stretch>
        </p:blipFill>
        <p:spPr>
          <a:xfrm>
            <a:off x="5448909" y="569842"/>
            <a:ext cx="6174735" cy="4518991"/>
          </a:xfrm>
          <a:prstGeom prst="rect">
            <a:avLst/>
          </a:prstGeom>
        </p:spPr>
      </p:pic>
      <p:sp>
        <p:nvSpPr>
          <p:cNvPr id="3" name="TextBox 2">
            <a:extLst>
              <a:ext uri="{FF2B5EF4-FFF2-40B4-BE49-F238E27FC236}">
                <a16:creationId xmlns:a16="http://schemas.microsoft.com/office/drawing/2014/main" id="{BC4060A8-FED8-4FFA-96C1-7E82913598F9}"/>
              </a:ext>
            </a:extLst>
          </p:cNvPr>
          <p:cNvSpPr txBox="1"/>
          <p:nvPr/>
        </p:nvSpPr>
        <p:spPr>
          <a:xfrm>
            <a:off x="8348870" y="1828800"/>
            <a:ext cx="1351721" cy="1477328"/>
          </a:xfrm>
          <a:prstGeom prst="rect">
            <a:avLst/>
          </a:prstGeom>
          <a:noFill/>
        </p:spPr>
        <p:txBody>
          <a:bodyPr wrap="square" rtlCol="0">
            <a:spAutoFit/>
          </a:bodyPr>
          <a:lstStyle/>
          <a:p>
            <a:r>
              <a:rPr lang="en-US" dirty="0"/>
              <a:t>Means are higher in 2017, but medians are same.</a:t>
            </a:r>
          </a:p>
        </p:txBody>
      </p:sp>
      <p:cxnSp>
        <p:nvCxnSpPr>
          <p:cNvPr id="6" name="Straight Arrow Connector 5">
            <a:extLst>
              <a:ext uri="{FF2B5EF4-FFF2-40B4-BE49-F238E27FC236}">
                <a16:creationId xmlns:a16="http://schemas.microsoft.com/office/drawing/2014/main" id="{D4572C12-C62C-438B-9662-DAB9D4F08EEA}"/>
              </a:ext>
            </a:extLst>
          </p:cNvPr>
          <p:cNvCxnSpPr/>
          <p:nvPr/>
        </p:nvCxnSpPr>
        <p:spPr>
          <a:xfrm flipH="1">
            <a:off x="7580243" y="2809461"/>
            <a:ext cx="768627" cy="9144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C5B7DCB-899C-4F70-A8C7-D2D149A59F31}"/>
              </a:ext>
            </a:extLst>
          </p:cNvPr>
          <p:cNvCxnSpPr>
            <a:cxnSpLocks/>
          </p:cNvCxnSpPr>
          <p:nvPr/>
        </p:nvCxnSpPr>
        <p:spPr>
          <a:xfrm>
            <a:off x="9607826" y="2809461"/>
            <a:ext cx="639415" cy="7424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6A107A-BE3B-4063-9D1C-07B9A196ABA2}"/>
              </a:ext>
            </a:extLst>
          </p:cNvPr>
          <p:cNvSpPr txBox="1"/>
          <p:nvPr/>
        </p:nvSpPr>
        <p:spPr>
          <a:xfrm>
            <a:off x="5698435" y="5221357"/>
            <a:ext cx="2464904" cy="923330"/>
          </a:xfrm>
          <a:prstGeom prst="rect">
            <a:avLst/>
          </a:prstGeom>
          <a:noFill/>
        </p:spPr>
        <p:txBody>
          <a:bodyPr wrap="square" rtlCol="0">
            <a:spAutoFit/>
          </a:bodyPr>
          <a:lstStyle/>
          <a:p>
            <a:r>
              <a:rPr lang="en-US" dirty="0"/>
              <a:t>Inequality is greater in 2017 with the 95</a:t>
            </a:r>
            <a:r>
              <a:rPr lang="en-US" baseline="30000" dirty="0"/>
              <a:t>th</a:t>
            </a:r>
            <a:r>
              <a:rPr lang="en-US" dirty="0"/>
              <a:t> percentile much higher.</a:t>
            </a:r>
          </a:p>
        </p:txBody>
      </p:sp>
      <p:cxnSp>
        <p:nvCxnSpPr>
          <p:cNvPr id="12" name="Straight Arrow Connector 11">
            <a:extLst>
              <a:ext uri="{FF2B5EF4-FFF2-40B4-BE49-F238E27FC236}">
                <a16:creationId xmlns:a16="http://schemas.microsoft.com/office/drawing/2014/main" id="{BFEF1353-3460-4183-A72A-5E4AF6C40A1C}"/>
              </a:ext>
            </a:extLst>
          </p:cNvPr>
          <p:cNvCxnSpPr>
            <a:cxnSpLocks/>
          </p:cNvCxnSpPr>
          <p:nvPr/>
        </p:nvCxnSpPr>
        <p:spPr>
          <a:xfrm flipV="1">
            <a:off x="8229767" y="1625696"/>
            <a:ext cx="2083902" cy="4057326"/>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50EAF3-383E-48D1-8E0D-9131C621919F}"/>
              </a:ext>
            </a:extLst>
          </p:cNvPr>
          <p:cNvCxnSpPr>
            <a:cxnSpLocks/>
          </p:cNvCxnSpPr>
          <p:nvPr/>
        </p:nvCxnSpPr>
        <p:spPr>
          <a:xfrm flipH="1" flipV="1">
            <a:off x="7427843" y="2597426"/>
            <a:ext cx="510209" cy="3085596"/>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72B3E9E-03E8-4D2B-B849-418B0CCD8FC0}"/>
              </a:ext>
            </a:extLst>
          </p:cNvPr>
          <p:cNvSpPr txBox="1"/>
          <p:nvPr/>
        </p:nvSpPr>
        <p:spPr>
          <a:xfrm>
            <a:off x="9501809" y="5285961"/>
            <a:ext cx="1920756" cy="1200329"/>
          </a:xfrm>
          <a:prstGeom prst="rect">
            <a:avLst/>
          </a:prstGeom>
          <a:noFill/>
        </p:spPr>
        <p:txBody>
          <a:bodyPr wrap="square" rtlCol="0">
            <a:spAutoFit/>
          </a:bodyPr>
          <a:lstStyle/>
          <a:p>
            <a:r>
              <a:rPr lang="en-US" dirty="0"/>
              <a:t>Labor </a:t>
            </a:r>
            <a:r>
              <a:rPr lang="en-US" dirty="0" err="1"/>
              <a:t>inc</a:t>
            </a:r>
            <a:r>
              <a:rPr lang="en-US" dirty="0"/>
              <a:t> is much higher at 60-74 in 2017; age at retirement rose.</a:t>
            </a:r>
          </a:p>
        </p:txBody>
      </p:sp>
      <p:cxnSp>
        <p:nvCxnSpPr>
          <p:cNvPr id="22" name="Straight Arrow Connector 21">
            <a:extLst>
              <a:ext uri="{FF2B5EF4-FFF2-40B4-BE49-F238E27FC236}">
                <a16:creationId xmlns:a16="http://schemas.microsoft.com/office/drawing/2014/main" id="{A0CB6593-CE7C-4063-BDB6-FB2E920103CD}"/>
              </a:ext>
            </a:extLst>
          </p:cNvPr>
          <p:cNvCxnSpPr/>
          <p:nvPr/>
        </p:nvCxnSpPr>
        <p:spPr>
          <a:xfrm flipV="1">
            <a:off x="10827026" y="3869635"/>
            <a:ext cx="0" cy="1387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1259E9-0427-4189-89A0-D8D52C43CAF3}"/>
              </a:ext>
            </a:extLst>
          </p:cNvPr>
          <p:cNvCxnSpPr>
            <a:cxnSpLocks/>
          </p:cNvCxnSpPr>
          <p:nvPr/>
        </p:nvCxnSpPr>
        <p:spPr>
          <a:xfrm flipH="1" flipV="1">
            <a:off x="8163340" y="4320209"/>
            <a:ext cx="2478156" cy="9011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7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7D5AE-1576-4B3D-8D06-AB60FFA2473C}"/>
              </a:ext>
            </a:extLst>
          </p:cNvPr>
          <p:cNvSpPr>
            <a:spLocks noGrp="1"/>
          </p:cNvSpPr>
          <p:nvPr>
            <p:ph type="title"/>
          </p:nvPr>
        </p:nvSpPr>
        <p:spPr>
          <a:xfrm>
            <a:off x="774442" y="326571"/>
            <a:ext cx="3909526" cy="5756988"/>
          </a:xfrm>
        </p:spPr>
        <p:txBody>
          <a:bodyPr>
            <a:normAutofit/>
          </a:bodyPr>
          <a:lstStyle/>
          <a:p>
            <a:r>
              <a:rPr lang="en-US" sz="2400" dirty="0"/>
              <a:t>Here is the interquartile range (75</a:t>
            </a:r>
            <a:r>
              <a:rPr lang="en-US" sz="2400" baseline="30000" dirty="0"/>
              <a:t>th</a:t>
            </a:r>
            <a:r>
              <a:rPr lang="en-US" sz="2400" dirty="0"/>
              <a:t> percentile minus 25</a:t>
            </a:r>
            <a:r>
              <a:rPr lang="en-US" sz="2400" baseline="30000" dirty="0"/>
              <a:t>th</a:t>
            </a:r>
            <a:r>
              <a:rPr lang="en-US" sz="2400" dirty="0"/>
              <a:t>) divided  by the median for labor income in 2006 (solid) and 2018 (dashed). </a:t>
            </a:r>
            <a:br>
              <a:rPr lang="en-US" sz="2400" dirty="0"/>
            </a:br>
            <a:br>
              <a:rPr lang="en-US" sz="2400" dirty="0"/>
            </a:br>
            <a:r>
              <a:rPr lang="en-US" sz="2400" dirty="0"/>
              <a:t>Inequality in </a:t>
            </a:r>
            <a:r>
              <a:rPr lang="en-US" sz="2400" dirty="0" err="1"/>
              <a:t>yl</a:t>
            </a:r>
            <a:r>
              <a:rPr lang="en-US" sz="2400" dirty="0"/>
              <a:t> has risen greatly around age 20</a:t>
            </a:r>
            <a:br>
              <a:rPr lang="en-US" sz="2400" dirty="0"/>
            </a:br>
            <a:r>
              <a:rPr lang="en-US" sz="2400" dirty="0"/>
              <a:t>*</a:t>
            </a:r>
            <a:r>
              <a:rPr lang="en-US" sz="1800" dirty="0"/>
              <a:t>probably 0’s for higher educ students</a:t>
            </a:r>
            <a:br>
              <a:rPr lang="en-US" sz="2400" dirty="0"/>
            </a:br>
            <a:r>
              <a:rPr lang="en-US" sz="2400" dirty="0"/>
              <a:t>and at older age </a:t>
            </a:r>
            <a:br>
              <a:rPr lang="en-US" sz="2400" dirty="0"/>
            </a:br>
            <a:r>
              <a:rPr lang="en-US" sz="2400" dirty="0"/>
              <a:t>*</a:t>
            </a:r>
            <a:r>
              <a:rPr lang="en-US" sz="1800" dirty="0"/>
              <a:t>probably as some start to retire</a:t>
            </a:r>
            <a:br>
              <a:rPr lang="en-US" sz="2400" dirty="0"/>
            </a:br>
            <a:br>
              <a:rPr lang="en-US" sz="2400" dirty="0"/>
            </a:br>
            <a:r>
              <a:rPr lang="en-US" sz="2400" dirty="0"/>
              <a:t>In between ages 30 and 60 </a:t>
            </a:r>
            <a:br>
              <a:rPr lang="en-US" sz="2400" dirty="0"/>
            </a:br>
            <a:r>
              <a:rPr lang="en-US" sz="2400" dirty="0"/>
              <a:t>*</a:t>
            </a:r>
            <a:r>
              <a:rPr lang="en-US" sz="1800" dirty="0"/>
              <a:t>very little difference by age</a:t>
            </a:r>
            <a:br>
              <a:rPr lang="en-US" sz="1800" dirty="0"/>
            </a:br>
            <a:r>
              <a:rPr lang="en-US" sz="1800" dirty="0"/>
              <a:t>*very little difference 2006 vs 2018.</a:t>
            </a:r>
          </a:p>
        </p:txBody>
      </p:sp>
      <p:pic>
        <p:nvPicPr>
          <p:cNvPr id="4" name="Content Placeholder 3">
            <a:extLst>
              <a:ext uri="{FF2B5EF4-FFF2-40B4-BE49-F238E27FC236}">
                <a16:creationId xmlns:a16="http://schemas.microsoft.com/office/drawing/2014/main" id="{4E58116F-B666-4182-836D-BF2357A682CF}"/>
              </a:ext>
            </a:extLst>
          </p:cNvPr>
          <p:cNvPicPr>
            <a:picLocks noGrp="1" noChangeAspect="1"/>
          </p:cNvPicPr>
          <p:nvPr>
            <p:ph idx="1"/>
          </p:nvPr>
        </p:nvPicPr>
        <p:blipFill>
          <a:blip r:embed="rId2"/>
          <a:stretch>
            <a:fillRect/>
          </a:stretch>
        </p:blipFill>
        <p:spPr>
          <a:xfrm>
            <a:off x="4777274" y="2006083"/>
            <a:ext cx="7175801" cy="3872420"/>
          </a:xfrm>
          <a:prstGeom prst="rect">
            <a:avLst/>
          </a:prstGeom>
        </p:spPr>
      </p:pic>
      <p:sp>
        <p:nvSpPr>
          <p:cNvPr id="5" name="TextBox 4">
            <a:extLst>
              <a:ext uri="{FF2B5EF4-FFF2-40B4-BE49-F238E27FC236}">
                <a16:creationId xmlns:a16="http://schemas.microsoft.com/office/drawing/2014/main" id="{B64A8370-346C-4F72-A9C7-B6BB5C9F9918}"/>
              </a:ext>
            </a:extLst>
          </p:cNvPr>
          <p:cNvSpPr txBox="1"/>
          <p:nvPr/>
        </p:nvSpPr>
        <p:spPr>
          <a:xfrm>
            <a:off x="10198359" y="2789853"/>
            <a:ext cx="1576874" cy="646331"/>
          </a:xfrm>
          <a:prstGeom prst="rect">
            <a:avLst/>
          </a:prstGeom>
          <a:noFill/>
        </p:spPr>
        <p:txBody>
          <a:bodyPr wrap="square" rtlCol="0">
            <a:spAutoFit/>
          </a:bodyPr>
          <a:lstStyle/>
          <a:p>
            <a:r>
              <a:rPr lang="en-US" dirty="0"/>
              <a:t>Median drops to zero here</a:t>
            </a:r>
          </a:p>
        </p:txBody>
      </p:sp>
      <p:sp>
        <p:nvSpPr>
          <p:cNvPr id="6" name="TextBox 5">
            <a:extLst>
              <a:ext uri="{FF2B5EF4-FFF2-40B4-BE49-F238E27FC236}">
                <a16:creationId xmlns:a16="http://schemas.microsoft.com/office/drawing/2014/main" id="{9586567A-ADAD-4CEC-84E1-96918DF56B00}"/>
              </a:ext>
            </a:extLst>
          </p:cNvPr>
          <p:cNvSpPr txBox="1"/>
          <p:nvPr/>
        </p:nvSpPr>
        <p:spPr>
          <a:xfrm>
            <a:off x="5307563" y="3295962"/>
            <a:ext cx="1576874" cy="646331"/>
          </a:xfrm>
          <a:prstGeom prst="rect">
            <a:avLst/>
          </a:prstGeom>
          <a:noFill/>
        </p:spPr>
        <p:txBody>
          <a:bodyPr wrap="square" rtlCol="0">
            <a:spAutoFit/>
          </a:bodyPr>
          <a:lstStyle/>
          <a:p>
            <a:r>
              <a:rPr lang="en-US" dirty="0"/>
              <a:t>Median is zero here</a:t>
            </a:r>
          </a:p>
        </p:txBody>
      </p:sp>
    </p:spTree>
    <p:extLst>
      <p:ext uri="{BB962C8B-B14F-4D97-AF65-F5344CB8AC3E}">
        <p14:creationId xmlns:p14="http://schemas.microsoft.com/office/powerpoint/2010/main" val="279754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040A-3961-48FB-BC0C-E6D7DA6887DD}"/>
              </a:ext>
            </a:extLst>
          </p:cNvPr>
          <p:cNvSpPr>
            <a:spLocks noGrp="1"/>
          </p:cNvSpPr>
          <p:nvPr>
            <p:ph type="title"/>
          </p:nvPr>
        </p:nvSpPr>
        <p:spPr>
          <a:xfrm>
            <a:off x="776019" y="2696547"/>
            <a:ext cx="3361085" cy="3245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Median consumption increases at every age from 1992 to 2017, but the mean rises much more.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Inequality (height of boxes and upper tail) increases a lot with age and time.</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But relative to medians, inequality is sam</a:t>
            </a:r>
            <a:r>
              <a:rPr lang="en-US" sz="2000" dirty="0">
                <a:latin typeface="Calibri" panose="020F0502020204030204" pitchFamily="34" charset="0"/>
                <a:ea typeface="Calibri" panose="020F0502020204030204" pitchFamily="34" charset="0"/>
                <a:cs typeface="Times New Roman" panose="02020603050405020304" pitchFamily="18" charset="0"/>
              </a:rPr>
              <a:t>e.</a:t>
            </a:r>
            <a:endParaRPr lang="en-US" sz="2000" dirty="0"/>
          </a:p>
        </p:txBody>
      </p:sp>
      <p:pic>
        <p:nvPicPr>
          <p:cNvPr id="4" name="Content Placeholder 3">
            <a:extLst>
              <a:ext uri="{FF2B5EF4-FFF2-40B4-BE49-F238E27FC236}">
                <a16:creationId xmlns:a16="http://schemas.microsoft.com/office/drawing/2014/main" id="{C44452AD-676C-4345-A067-D86A11DC5407}"/>
              </a:ext>
            </a:extLst>
          </p:cNvPr>
          <p:cNvPicPr>
            <a:picLocks noGrp="1" noChangeAspect="1"/>
          </p:cNvPicPr>
          <p:nvPr>
            <p:ph idx="1"/>
          </p:nvPr>
        </p:nvPicPr>
        <p:blipFill>
          <a:blip r:embed="rId2"/>
          <a:stretch>
            <a:fillRect/>
          </a:stretch>
        </p:blipFill>
        <p:spPr>
          <a:xfrm>
            <a:off x="4137102" y="1059366"/>
            <a:ext cx="7278879" cy="4882417"/>
          </a:xfrm>
          <a:prstGeom prst="rect">
            <a:avLst/>
          </a:prstGeom>
        </p:spPr>
      </p:pic>
      <p:sp>
        <p:nvSpPr>
          <p:cNvPr id="6" name="TextBox 5">
            <a:extLst>
              <a:ext uri="{FF2B5EF4-FFF2-40B4-BE49-F238E27FC236}">
                <a16:creationId xmlns:a16="http://schemas.microsoft.com/office/drawing/2014/main" id="{6CB5B377-1EBA-4123-919A-556347583962}"/>
              </a:ext>
            </a:extLst>
          </p:cNvPr>
          <p:cNvSpPr txBox="1"/>
          <p:nvPr/>
        </p:nvSpPr>
        <p:spPr>
          <a:xfrm>
            <a:off x="776019" y="298580"/>
            <a:ext cx="3361083" cy="2123658"/>
          </a:xfrm>
          <a:prstGeom prst="rect">
            <a:avLst/>
          </a:prstGeom>
          <a:noFill/>
        </p:spPr>
        <p:txBody>
          <a:bodyPr wrap="square" rtlCol="0">
            <a:spAutoFit/>
          </a:bodyPr>
          <a:lstStyle/>
          <a:p>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Consumption: overall distribution in 1992 and 2017 (in constant 2017 dollars)</a:t>
            </a:r>
            <a:b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418525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ADC9-1294-433D-8EA1-AD0D2B26D068}"/>
              </a:ext>
            </a:extLst>
          </p:cNvPr>
          <p:cNvSpPr>
            <a:spLocks noGrp="1"/>
          </p:cNvSpPr>
          <p:nvPr>
            <p:ph type="title"/>
          </p:nvPr>
        </p:nvSpPr>
        <p:spPr/>
        <p:txBody>
          <a:bodyPr>
            <a:normAutofit/>
          </a:bodyPr>
          <a:lstStyle/>
          <a:p>
            <a:r>
              <a:rPr lang="en-US" dirty="0"/>
              <a:t>Now look at inequality for social groups, going beyond simple age. US 1988-2018</a:t>
            </a:r>
          </a:p>
        </p:txBody>
      </p:sp>
      <p:sp>
        <p:nvSpPr>
          <p:cNvPr id="3" name="Content Placeholder 2">
            <a:extLst>
              <a:ext uri="{FF2B5EF4-FFF2-40B4-BE49-F238E27FC236}">
                <a16:creationId xmlns:a16="http://schemas.microsoft.com/office/drawing/2014/main" id="{AD88072B-8773-4448-9980-E447928978AD}"/>
              </a:ext>
            </a:extLst>
          </p:cNvPr>
          <p:cNvSpPr>
            <a:spLocks noGrp="1"/>
          </p:cNvSpPr>
          <p:nvPr>
            <p:ph idx="1"/>
          </p:nvPr>
        </p:nvSpPr>
        <p:spPr/>
        <p:txBody>
          <a:bodyPr>
            <a:normAutofit fontScale="92500" lnSpcReduction="10000"/>
          </a:bodyPr>
          <a:lstStyle/>
          <a:p>
            <a:r>
              <a:rPr lang="en-US" dirty="0"/>
              <a:t>Male-female, education, and education quintiles. </a:t>
            </a:r>
          </a:p>
          <a:p>
            <a:r>
              <a:rPr lang="en-US" dirty="0"/>
              <a:t>Could do for groups based on any variables in the data, for example</a:t>
            </a:r>
          </a:p>
          <a:p>
            <a:pPr lvl="1">
              <a:buFont typeface="Wingdings" panose="05000000000000000000" pitchFamily="2" charset="2"/>
              <a:buChar char="Ø"/>
            </a:pPr>
            <a:r>
              <a:rPr lang="en-US" dirty="0"/>
              <a:t> rural-urban residence</a:t>
            </a:r>
          </a:p>
          <a:p>
            <a:pPr lvl="1">
              <a:buFont typeface="Wingdings" panose="05000000000000000000" pitchFamily="2" charset="2"/>
              <a:buChar char="Ø"/>
            </a:pPr>
            <a:r>
              <a:rPr lang="en-US" dirty="0"/>
              <a:t>Geographic areas such as provinces, states or districts</a:t>
            </a:r>
          </a:p>
          <a:p>
            <a:pPr lvl="1">
              <a:buFont typeface="Wingdings" panose="05000000000000000000" pitchFamily="2" charset="2"/>
              <a:buChar char="Ø"/>
            </a:pPr>
            <a:r>
              <a:rPr lang="en-US" dirty="0"/>
              <a:t>Ethnic or linguistic groups</a:t>
            </a:r>
          </a:p>
          <a:p>
            <a:pPr>
              <a:defRPr/>
            </a:pPr>
            <a:r>
              <a:rPr lang="en-US" dirty="0"/>
              <a:t>Always have to use same adjustment factor for all groups unless group-specific control totals are available. May be bad assumption.</a:t>
            </a:r>
          </a:p>
          <a:p>
            <a:pPr>
              <a:defRPr/>
            </a:pPr>
            <a:r>
              <a:rPr lang="en-US" dirty="0"/>
              <a:t>Could you use income groups to study equity in public transfers? Yes, but problem is income includes public transfers. Care needed.</a:t>
            </a:r>
          </a:p>
          <a:p>
            <a:pPr>
              <a:defRPr/>
            </a:pPr>
            <a:r>
              <a:rPr lang="en-US" dirty="0"/>
              <a:t>Perhaps define income groups by (labor income plus asset income), and then look at public transfer inflows and outflows.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37884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9CE4-90B3-40C0-9237-AED4C4636441}"/>
              </a:ext>
            </a:extLst>
          </p:cNvPr>
          <p:cNvSpPr>
            <a:spLocks noGrp="1"/>
          </p:cNvSpPr>
          <p:nvPr>
            <p:ph type="title"/>
          </p:nvPr>
        </p:nvSpPr>
        <p:spPr>
          <a:xfrm>
            <a:off x="678802" y="365125"/>
            <a:ext cx="10834396" cy="1325563"/>
          </a:xfrm>
        </p:spPr>
        <p:txBody>
          <a:bodyPr>
            <a:normAutofit fontScale="90000"/>
          </a:bodyPr>
          <a:lstStyle/>
          <a:p>
            <a:r>
              <a:rPr lang="en-US" dirty="0"/>
              <a:t>Start with comparison of average single-year-of-age profiles for males and females in US, 1988 to 2018.</a:t>
            </a:r>
          </a:p>
        </p:txBody>
      </p:sp>
      <p:sp>
        <p:nvSpPr>
          <p:cNvPr id="3" name="Content Placeholder 2">
            <a:extLst>
              <a:ext uri="{FF2B5EF4-FFF2-40B4-BE49-F238E27FC236}">
                <a16:creationId xmlns:a16="http://schemas.microsoft.com/office/drawing/2014/main" id="{FB8CAB30-39B7-4319-9391-2D6375C085E1}"/>
              </a:ext>
            </a:extLst>
          </p:cNvPr>
          <p:cNvSpPr>
            <a:spLocks noGrp="1"/>
          </p:cNvSpPr>
          <p:nvPr>
            <p:ph idx="1"/>
          </p:nvPr>
        </p:nvSpPr>
        <p:spPr/>
        <p:txBody>
          <a:bodyPr/>
          <a:lstStyle/>
          <a:p>
            <a:r>
              <a:rPr lang="en-US" dirty="0"/>
              <a:t>How can we summarize inequality by age here? Will have 80+ ratios.</a:t>
            </a:r>
          </a:p>
          <a:p>
            <a:r>
              <a:rPr lang="en-US" dirty="0"/>
              <a:t>I have done simplest possible --</a:t>
            </a:r>
          </a:p>
          <a:p>
            <a:r>
              <a:rPr lang="en-US" dirty="0"/>
              <a:t>Calculate the ratio of the age profiles of males to females </a:t>
            </a:r>
            <a:r>
              <a:rPr lang="en-US" b="1" dirty="0"/>
              <a:t>at each age</a:t>
            </a:r>
          </a:p>
          <a:p>
            <a:r>
              <a:rPr lang="en-US" dirty="0"/>
              <a:t>Find the median of these ratios. </a:t>
            </a:r>
          </a:p>
        </p:txBody>
      </p:sp>
    </p:spTree>
    <p:extLst>
      <p:ext uri="{BB962C8B-B14F-4D97-AF65-F5344CB8AC3E}">
        <p14:creationId xmlns:p14="http://schemas.microsoft.com/office/powerpoint/2010/main" val="310950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67FA-9974-4728-8350-88D8F19D7666}"/>
              </a:ext>
            </a:extLst>
          </p:cNvPr>
          <p:cNvSpPr>
            <a:spLocks noGrp="1"/>
          </p:cNvSpPr>
          <p:nvPr>
            <p:ph type="title"/>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Per-capita labor income by sex, 1988 and 2018, relative to av 30-49.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Orange bars summarize inequality as median of ratios at each age from 25 to 60 of male labor income to female labor income</a:t>
            </a:r>
            <a:endParaRPr lang="en-US" sz="2400" dirty="0"/>
          </a:p>
        </p:txBody>
      </p:sp>
      <p:pic>
        <p:nvPicPr>
          <p:cNvPr id="4" name="Content Placeholder 3">
            <a:extLst>
              <a:ext uri="{FF2B5EF4-FFF2-40B4-BE49-F238E27FC236}">
                <a16:creationId xmlns:a16="http://schemas.microsoft.com/office/drawing/2014/main" id="{30240AFA-6DBA-471F-8B0D-0871B29C9CCD}"/>
              </a:ext>
            </a:extLst>
          </p:cNvPr>
          <p:cNvPicPr>
            <a:picLocks noGrp="1" noChangeAspect="1"/>
          </p:cNvPicPr>
          <p:nvPr>
            <p:ph idx="1"/>
          </p:nvPr>
        </p:nvPicPr>
        <p:blipFill>
          <a:blip r:embed="rId2"/>
          <a:stretch>
            <a:fillRect/>
          </a:stretch>
        </p:blipFill>
        <p:spPr>
          <a:xfrm>
            <a:off x="1012092" y="1690688"/>
            <a:ext cx="7993296" cy="4353273"/>
          </a:xfrm>
          <a:prstGeom prst="rect">
            <a:avLst/>
          </a:prstGeom>
        </p:spPr>
      </p:pic>
      <p:sp>
        <p:nvSpPr>
          <p:cNvPr id="5" name="TextBox 4">
            <a:extLst>
              <a:ext uri="{FF2B5EF4-FFF2-40B4-BE49-F238E27FC236}">
                <a16:creationId xmlns:a16="http://schemas.microsoft.com/office/drawing/2014/main" id="{82604D51-4AF1-44C3-AACA-ED6F1EAE970D}"/>
              </a:ext>
            </a:extLst>
          </p:cNvPr>
          <p:cNvSpPr txBox="1"/>
          <p:nvPr/>
        </p:nvSpPr>
        <p:spPr>
          <a:xfrm>
            <a:off x="4014438" y="2831585"/>
            <a:ext cx="1237786" cy="369332"/>
          </a:xfrm>
          <a:prstGeom prst="rect">
            <a:avLst/>
          </a:prstGeom>
          <a:noFill/>
        </p:spPr>
        <p:txBody>
          <a:bodyPr wrap="square" rtlCol="0">
            <a:spAutoFit/>
          </a:bodyPr>
          <a:lstStyle/>
          <a:p>
            <a:r>
              <a:rPr lang="en-US" dirty="0"/>
              <a:t>Male</a:t>
            </a:r>
          </a:p>
        </p:txBody>
      </p:sp>
      <p:sp>
        <p:nvSpPr>
          <p:cNvPr id="6" name="TextBox 5">
            <a:extLst>
              <a:ext uri="{FF2B5EF4-FFF2-40B4-BE49-F238E27FC236}">
                <a16:creationId xmlns:a16="http://schemas.microsoft.com/office/drawing/2014/main" id="{9FB41488-32E3-495F-8911-F98193401435}"/>
              </a:ext>
            </a:extLst>
          </p:cNvPr>
          <p:cNvSpPr txBox="1"/>
          <p:nvPr/>
        </p:nvSpPr>
        <p:spPr>
          <a:xfrm>
            <a:off x="3401120" y="4610366"/>
            <a:ext cx="884665" cy="369332"/>
          </a:xfrm>
          <a:prstGeom prst="rect">
            <a:avLst/>
          </a:prstGeom>
          <a:noFill/>
        </p:spPr>
        <p:txBody>
          <a:bodyPr wrap="square" rtlCol="0">
            <a:spAutoFit/>
          </a:bodyPr>
          <a:lstStyle/>
          <a:p>
            <a:r>
              <a:rPr lang="en-US" dirty="0"/>
              <a:t>Female</a:t>
            </a:r>
          </a:p>
        </p:txBody>
      </p:sp>
      <p:sp>
        <p:nvSpPr>
          <p:cNvPr id="8" name="TextBox 7">
            <a:extLst>
              <a:ext uri="{FF2B5EF4-FFF2-40B4-BE49-F238E27FC236}">
                <a16:creationId xmlns:a16="http://schemas.microsoft.com/office/drawing/2014/main" id="{95960E69-9EE7-4104-A477-4BE77785A505}"/>
              </a:ext>
            </a:extLst>
          </p:cNvPr>
          <p:cNvSpPr txBox="1"/>
          <p:nvPr/>
        </p:nvSpPr>
        <p:spPr>
          <a:xfrm>
            <a:off x="5876693" y="4610366"/>
            <a:ext cx="2921619" cy="1200329"/>
          </a:xfrm>
          <a:prstGeom prst="rect">
            <a:avLst/>
          </a:prstGeom>
          <a:noFill/>
        </p:spPr>
        <p:txBody>
          <a:bodyPr wrap="square" rtlCol="0">
            <a:spAutoFit/>
          </a:bodyPr>
          <a:lstStyle/>
          <a:p>
            <a:r>
              <a:rPr lang="en-US" dirty="0"/>
              <a:t>Calculate ratio at each age.</a:t>
            </a:r>
          </a:p>
          <a:p>
            <a:r>
              <a:rPr lang="en-US" dirty="0"/>
              <a:t>Bar chart shows median of all these ratios. </a:t>
            </a:r>
          </a:p>
          <a:p>
            <a:r>
              <a:rPr lang="en-US" b="1" dirty="0"/>
              <a:t>Inequality lower in 2018</a:t>
            </a:r>
            <a:r>
              <a:rPr lang="en-US" dirty="0"/>
              <a:t>.</a:t>
            </a:r>
          </a:p>
        </p:txBody>
      </p:sp>
    </p:spTree>
    <p:extLst>
      <p:ext uri="{BB962C8B-B14F-4D97-AF65-F5344CB8AC3E}">
        <p14:creationId xmlns:p14="http://schemas.microsoft.com/office/powerpoint/2010/main" val="32511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629C-0D1E-49B2-9603-28B99340099F}"/>
              </a:ext>
            </a:extLst>
          </p:cNvPr>
          <p:cNvSpPr>
            <a:spLocks noGrp="1"/>
          </p:cNvSpPr>
          <p:nvPr>
            <p:ph type="title"/>
          </p:nvPr>
        </p:nvSpPr>
        <p:spPr/>
        <p:txBody>
          <a:bodyPr/>
          <a:lstStyle/>
          <a:p>
            <a:r>
              <a:rPr lang="en-US" dirty="0"/>
              <a:t>This is work in progress.</a:t>
            </a:r>
          </a:p>
        </p:txBody>
      </p:sp>
      <p:sp>
        <p:nvSpPr>
          <p:cNvPr id="3" name="Content Placeholder 2">
            <a:extLst>
              <a:ext uri="{FF2B5EF4-FFF2-40B4-BE49-F238E27FC236}">
                <a16:creationId xmlns:a16="http://schemas.microsoft.com/office/drawing/2014/main" id="{05C2CA77-AE6F-4CD3-9907-070C6AF58738}"/>
              </a:ext>
            </a:extLst>
          </p:cNvPr>
          <p:cNvSpPr>
            <a:spLocks noGrp="1"/>
          </p:cNvSpPr>
          <p:nvPr>
            <p:ph idx="1"/>
          </p:nvPr>
        </p:nvSpPr>
        <p:spPr/>
        <p:txBody>
          <a:bodyPr/>
          <a:lstStyle/>
          <a:p>
            <a:r>
              <a:rPr lang="en-US" dirty="0"/>
              <a:t>Paper presented at Population Association of America (PAA) meetings in Spring of 2021, available on request. </a:t>
            </a:r>
          </a:p>
          <a:p>
            <a:r>
              <a:rPr lang="en-US" dirty="0"/>
              <a:t>I will give additional results here, mostly preliminary. </a:t>
            </a:r>
          </a:p>
        </p:txBody>
      </p:sp>
    </p:spTree>
    <p:extLst>
      <p:ext uri="{BB962C8B-B14F-4D97-AF65-F5344CB8AC3E}">
        <p14:creationId xmlns:p14="http://schemas.microsoft.com/office/powerpoint/2010/main" val="224972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08F4-395D-4BEE-BA95-8A0833027E28}"/>
              </a:ext>
            </a:extLst>
          </p:cNvPr>
          <p:cNvSpPr>
            <a:spLocks noGrp="1"/>
          </p:cNvSpPr>
          <p:nvPr>
            <p:ph type="title"/>
          </p:nvPr>
        </p:nvSpPr>
        <p:spPr>
          <a:xfrm>
            <a:off x="838200" y="365125"/>
            <a:ext cx="3532914" cy="5924163"/>
          </a:xfrm>
        </p:spPr>
        <p:txBody>
          <a:bodyPr>
            <a:normAutofit/>
          </a:bodyPr>
          <a:lstStyle/>
          <a:p>
            <a:r>
              <a:rPr lang="en-US" sz="2400" dirty="0"/>
              <a:t>Total consumption by sex in 1988 and 2018 (relative to labor </a:t>
            </a:r>
            <a:r>
              <a:rPr lang="en-US" sz="2400" dirty="0" err="1"/>
              <a:t>inc</a:t>
            </a:r>
            <a:r>
              <a:rPr lang="en-US" sz="2400" dirty="0"/>
              <a:t> ages 30-49)</a:t>
            </a:r>
            <a:br>
              <a:rPr lang="en-US" sz="2400" dirty="0"/>
            </a:br>
            <a:br>
              <a:rPr lang="en-US" sz="2400" dirty="0"/>
            </a:br>
            <a:r>
              <a:rPr lang="en-US" sz="2400" dirty="0"/>
              <a:t>Very little inequality in consumption at each age</a:t>
            </a:r>
            <a:br>
              <a:rPr lang="en-US" sz="2400" dirty="0"/>
            </a:br>
            <a:br>
              <a:rPr lang="en-US" sz="2400" dirty="0"/>
            </a:br>
            <a:r>
              <a:rPr lang="en-US" sz="2400" dirty="0"/>
              <a:t>Very little change in median inequality between 1988 and 2018.</a:t>
            </a:r>
            <a:br>
              <a:rPr lang="en-US" sz="2400" dirty="0"/>
            </a:br>
            <a:br>
              <a:rPr lang="en-US" sz="2400" dirty="0"/>
            </a:br>
            <a:r>
              <a:rPr lang="en-US" sz="2400" dirty="0"/>
              <a:t>Note how consumption rises so strongly with age in the US. </a:t>
            </a:r>
            <a:br>
              <a:rPr lang="en-US" sz="2400" dirty="0"/>
            </a:br>
            <a:r>
              <a:rPr lang="en-US" sz="2400" dirty="0"/>
              <a:t>Much is due to both public and private cost of health care.</a:t>
            </a:r>
          </a:p>
        </p:txBody>
      </p:sp>
      <p:pic>
        <p:nvPicPr>
          <p:cNvPr id="4" name="Content Placeholder 3">
            <a:extLst>
              <a:ext uri="{FF2B5EF4-FFF2-40B4-BE49-F238E27FC236}">
                <a16:creationId xmlns:a16="http://schemas.microsoft.com/office/drawing/2014/main" id="{A53DC5CD-E2E0-4B6B-9A69-F9F1E5C40AFD}"/>
              </a:ext>
            </a:extLst>
          </p:cNvPr>
          <p:cNvPicPr>
            <a:picLocks noGrp="1" noChangeAspect="1"/>
          </p:cNvPicPr>
          <p:nvPr>
            <p:ph idx="1"/>
          </p:nvPr>
        </p:nvPicPr>
        <p:blipFill>
          <a:blip r:embed="rId2"/>
          <a:stretch>
            <a:fillRect/>
          </a:stretch>
        </p:blipFill>
        <p:spPr>
          <a:xfrm>
            <a:off x="4371114" y="692837"/>
            <a:ext cx="2955237" cy="5484126"/>
          </a:xfrm>
          <a:prstGeom prst="rect">
            <a:avLst/>
          </a:prstGeom>
        </p:spPr>
      </p:pic>
      <p:pic>
        <p:nvPicPr>
          <p:cNvPr id="5" name="Picture 4">
            <a:extLst>
              <a:ext uri="{FF2B5EF4-FFF2-40B4-BE49-F238E27FC236}">
                <a16:creationId xmlns:a16="http://schemas.microsoft.com/office/drawing/2014/main" id="{60171044-01A8-441D-8A36-4CE6641B38BD}"/>
              </a:ext>
            </a:extLst>
          </p:cNvPr>
          <p:cNvPicPr>
            <a:picLocks noChangeAspect="1"/>
          </p:cNvPicPr>
          <p:nvPr/>
        </p:nvPicPr>
        <p:blipFill>
          <a:blip r:embed="rId3"/>
          <a:stretch>
            <a:fillRect/>
          </a:stretch>
        </p:blipFill>
        <p:spPr>
          <a:xfrm>
            <a:off x="7774422" y="2416681"/>
            <a:ext cx="3084843" cy="2767824"/>
          </a:xfrm>
          <a:prstGeom prst="rect">
            <a:avLst/>
          </a:prstGeom>
        </p:spPr>
      </p:pic>
      <p:sp>
        <p:nvSpPr>
          <p:cNvPr id="6" name="TextBox 12">
            <a:extLst>
              <a:ext uri="{FF2B5EF4-FFF2-40B4-BE49-F238E27FC236}">
                <a16:creationId xmlns:a16="http://schemas.microsoft.com/office/drawing/2014/main" id="{1CCC2E2A-AA41-4559-BE64-1917502B147A}"/>
              </a:ext>
            </a:extLst>
          </p:cNvPr>
          <p:cNvSpPr txBox="1"/>
          <p:nvPr/>
        </p:nvSpPr>
        <p:spPr>
          <a:xfrm>
            <a:off x="8573483" y="5307982"/>
            <a:ext cx="1486720" cy="109532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Note the</a:t>
            </a:r>
            <a:r>
              <a:rPr lang="en-US" sz="1600" baseline="0" dirty="0"/>
              <a:t> scale. Difference from '88 to '18 is very small.</a:t>
            </a:r>
            <a:endParaRPr lang="en-US" sz="1600" dirty="0"/>
          </a:p>
        </p:txBody>
      </p:sp>
      <p:sp>
        <p:nvSpPr>
          <p:cNvPr id="7" name="TextBox 6">
            <a:extLst>
              <a:ext uri="{FF2B5EF4-FFF2-40B4-BE49-F238E27FC236}">
                <a16:creationId xmlns:a16="http://schemas.microsoft.com/office/drawing/2014/main" id="{DC24B187-6155-42AA-A1AF-EE9790DF3D9B}"/>
              </a:ext>
            </a:extLst>
          </p:cNvPr>
          <p:cNvSpPr txBox="1"/>
          <p:nvPr/>
        </p:nvSpPr>
        <p:spPr>
          <a:xfrm>
            <a:off x="7774422" y="1800945"/>
            <a:ext cx="3399754" cy="369332"/>
          </a:xfrm>
          <a:prstGeom prst="rect">
            <a:avLst/>
          </a:prstGeom>
          <a:noFill/>
        </p:spPr>
        <p:txBody>
          <a:bodyPr wrap="square" rtlCol="0">
            <a:spAutoFit/>
          </a:bodyPr>
          <a:lstStyle/>
          <a:p>
            <a:r>
              <a:rPr lang="en-US" dirty="0"/>
              <a:t>Medians of ratios at all ages.</a:t>
            </a:r>
          </a:p>
        </p:txBody>
      </p:sp>
      <p:sp>
        <p:nvSpPr>
          <p:cNvPr id="8" name="TextBox 7">
            <a:extLst>
              <a:ext uri="{FF2B5EF4-FFF2-40B4-BE49-F238E27FC236}">
                <a16:creationId xmlns:a16="http://schemas.microsoft.com/office/drawing/2014/main" id="{2B9C9850-D3F9-4A07-9B62-8FA1A08A630A}"/>
              </a:ext>
            </a:extLst>
          </p:cNvPr>
          <p:cNvSpPr txBox="1"/>
          <p:nvPr/>
        </p:nvSpPr>
        <p:spPr>
          <a:xfrm>
            <a:off x="5464324" y="1548881"/>
            <a:ext cx="1132418" cy="369332"/>
          </a:xfrm>
          <a:prstGeom prst="rect">
            <a:avLst/>
          </a:prstGeom>
          <a:noFill/>
        </p:spPr>
        <p:txBody>
          <a:bodyPr wrap="square" rtlCol="0">
            <a:spAutoFit/>
          </a:bodyPr>
          <a:lstStyle/>
          <a:p>
            <a:r>
              <a:rPr lang="en-US" dirty="0"/>
              <a:t>1988</a:t>
            </a:r>
          </a:p>
        </p:txBody>
      </p:sp>
      <p:sp>
        <p:nvSpPr>
          <p:cNvPr id="9" name="TextBox 8">
            <a:extLst>
              <a:ext uri="{FF2B5EF4-FFF2-40B4-BE49-F238E27FC236}">
                <a16:creationId xmlns:a16="http://schemas.microsoft.com/office/drawing/2014/main" id="{85C75E50-7D34-4086-887A-B70A271A4A4F}"/>
              </a:ext>
            </a:extLst>
          </p:cNvPr>
          <p:cNvSpPr txBox="1"/>
          <p:nvPr/>
        </p:nvSpPr>
        <p:spPr>
          <a:xfrm>
            <a:off x="5532863" y="4129372"/>
            <a:ext cx="1126274" cy="369332"/>
          </a:xfrm>
          <a:prstGeom prst="rect">
            <a:avLst/>
          </a:prstGeom>
          <a:noFill/>
        </p:spPr>
        <p:txBody>
          <a:bodyPr wrap="square" rtlCol="0">
            <a:spAutoFit/>
          </a:bodyPr>
          <a:lstStyle/>
          <a:p>
            <a:r>
              <a:rPr lang="en-US" dirty="0"/>
              <a:t>2018</a:t>
            </a:r>
          </a:p>
        </p:txBody>
      </p:sp>
    </p:spTree>
    <p:extLst>
      <p:ext uri="{BB962C8B-B14F-4D97-AF65-F5344CB8AC3E}">
        <p14:creationId xmlns:p14="http://schemas.microsoft.com/office/powerpoint/2010/main" val="327075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BEF6-EB42-470B-B16C-02269AEC209D}"/>
              </a:ext>
            </a:extLst>
          </p:cNvPr>
          <p:cNvSpPr>
            <a:spLocks noGrp="1"/>
          </p:cNvSpPr>
          <p:nvPr>
            <p:ph type="title"/>
          </p:nvPr>
        </p:nvSpPr>
        <p:spPr/>
        <p:txBody>
          <a:bodyPr/>
          <a:lstStyle/>
          <a:p>
            <a:r>
              <a:rPr lang="en-US" dirty="0"/>
              <a:t>How about wealth holdings, or asset value?</a:t>
            </a:r>
          </a:p>
        </p:txBody>
      </p:sp>
      <p:sp>
        <p:nvSpPr>
          <p:cNvPr id="3" name="Content Placeholder 2">
            <a:extLst>
              <a:ext uri="{FF2B5EF4-FFF2-40B4-BE49-F238E27FC236}">
                <a16:creationId xmlns:a16="http://schemas.microsoft.com/office/drawing/2014/main" id="{B66E4DAE-BF0B-4760-B8B9-B53959FB58EB}"/>
              </a:ext>
            </a:extLst>
          </p:cNvPr>
          <p:cNvSpPr>
            <a:spLocks noGrp="1"/>
          </p:cNvSpPr>
          <p:nvPr>
            <p:ph idx="1"/>
          </p:nvPr>
        </p:nvSpPr>
        <p:spPr/>
        <p:txBody>
          <a:bodyPr>
            <a:normAutofit fontScale="92500" lnSpcReduction="10000"/>
          </a:bodyPr>
          <a:lstStyle/>
          <a:p>
            <a:r>
              <a:rPr lang="en-US" dirty="0"/>
              <a:t>We do not have wealth in NTA, at least not yet. NTA is flows.</a:t>
            </a:r>
          </a:p>
          <a:p>
            <a:r>
              <a:rPr lang="en-US" dirty="0"/>
              <a:t>But we have asset income from financial assets, rental value of homes, returns on productive assets etc. </a:t>
            </a:r>
          </a:p>
          <a:p>
            <a:r>
              <a:rPr lang="en-US" dirty="0"/>
              <a:t>If we know the average rate of return on assets (and you can get this as ratio of total asset income to asset value in National Accounts data), you can get an estimate of value of wealth for individuals as the ratio of asset income to average rate of return.</a:t>
            </a:r>
          </a:p>
          <a:p>
            <a:r>
              <a:rPr lang="en-US" dirty="0"/>
              <a:t>For US, average rate of return has been close to .05 for many years, so just multiply asset income by 1/.05 = 20.</a:t>
            </a:r>
          </a:p>
          <a:p>
            <a:r>
              <a:rPr lang="en-US" dirty="0"/>
              <a:t>But no need to do this for measures of inequality, since that is just the same factor for all individuals. Can just look at inequality in asset incomes.</a:t>
            </a:r>
          </a:p>
        </p:txBody>
      </p:sp>
    </p:spTree>
    <p:extLst>
      <p:ext uri="{BB962C8B-B14F-4D97-AF65-F5344CB8AC3E}">
        <p14:creationId xmlns:p14="http://schemas.microsoft.com/office/powerpoint/2010/main" val="169579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E44E-5771-426E-8F84-50DF63419CD5}"/>
              </a:ext>
            </a:extLst>
          </p:cNvPr>
          <p:cNvSpPr>
            <a:spLocks noGrp="1"/>
          </p:cNvSpPr>
          <p:nvPr>
            <p:ph type="title"/>
          </p:nvPr>
        </p:nvSpPr>
        <p:spPr>
          <a:xfrm>
            <a:off x="838200" y="365125"/>
            <a:ext cx="3673119" cy="1196046"/>
          </a:xfrm>
        </p:spPr>
        <p:txBody>
          <a:bodyPr>
            <a:normAutofit/>
          </a:bodyPr>
          <a:lstStyle/>
          <a:p>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Asset income by sex in 1988 and 2018 (relative to labor </a:t>
            </a:r>
            <a:r>
              <a:rPr kumimoji="0" lang="en-US" sz="2400" b="0" i="0" u="none" strike="noStrike" kern="1200" cap="none" spc="0" normalizeH="0" baseline="0" noProof="0" dirty="0" err="1">
                <a:ln>
                  <a:noFill/>
                </a:ln>
                <a:solidFill>
                  <a:prstClr val="black"/>
                </a:solidFill>
                <a:effectLst/>
                <a:uLnTx/>
                <a:uFillTx/>
                <a:latin typeface="Calibri Light" panose="020F0302020204030204"/>
                <a:ea typeface="+mj-ea"/>
                <a:cs typeface="+mj-cs"/>
              </a:rPr>
              <a:t>inc</a:t>
            </a: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 ages 30-49)</a:t>
            </a:r>
            <a:endParaRPr lang="en-US" sz="2400" dirty="0"/>
          </a:p>
        </p:txBody>
      </p:sp>
      <p:pic>
        <p:nvPicPr>
          <p:cNvPr id="4" name="Content Placeholder 3">
            <a:extLst>
              <a:ext uri="{FF2B5EF4-FFF2-40B4-BE49-F238E27FC236}">
                <a16:creationId xmlns:a16="http://schemas.microsoft.com/office/drawing/2014/main" id="{363690B5-ECA0-4267-B08E-B4FD58C9BE10}"/>
              </a:ext>
            </a:extLst>
          </p:cNvPr>
          <p:cNvPicPr>
            <a:picLocks noGrp="1" noChangeAspect="1"/>
          </p:cNvPicPr>
          <p:nvPr>
            <p:ph idx="1"/>
          </p:nvPr>
        </p:nvPicPr>
        <p:blipFill>
          <a:blip r:embed="rId2"/>
          <a:stretch>
            <a:fillRect/>
          </a:stretch>
        </p:blipFill>
        <p:spPr>
          <a:xfrm>
            <a:off x="4923594" y="324719"/>
            <a:ext cx="3153605" cy="5852244"/>
          </a:xfrm>
          <a:prstGeom prst="rect">
            <a:avLst/>
          </a:prstGeom>
        </p:spPr>
      </p:pic>
      <p:pic>
        <p:nvPicPr>
          <p:cNvPr id="5" name="Picture 4">
            <a:extLst>
              <a:ext uri="{FF2B5EF4-FFF2-40B4-BE49-F238E27FC236}">
                <a16:creationId xmlns:a16="http://schemas.microsoft.com/office/drawing/2014/main" id="{82C6D62A-5CCC-42E2-80EC-A086B052064E}"/>
              </a:ext>
            </a:extLst>
          </p:cNvPr>
          <p:cNvPicPr>
            <a:picLocks noChangeAspect="1"/>
          </p:cNvPicPr>
          <p:nvPr/>
        </p:nvPicPr>
        <p:blipFill>
          <a:blip r:embed="rId3"/>
          <a:stretch>
            <a:fillRect/>
          </a:stretch>
        </p:blipFill>
        <p:spPr>
          <a:xfrm>
            <a:off x="8489474" y="476921"/>
            <a:ext cx="3084843" cy="2773920"/>
          </a:xfrm>
          <a:prstGeom prst="rect">
            <a:avLst/>
          </a:prstGeom>
        </p:spPr>
      </p:pic>
      <p:sp>
        <p:nvSpPr>
          <p:cNvPr id="7" name="TextBox 6">
            <a:extLst>
              <a:ext uri="{FF2B5EF4-FFF2-40B4-BE49-F238E27FC236}">
                <a16:creationId xmlns:a16="http://schemas.microsoft.com/office/drawing/2014/main" id="{240F6CEF-8C80-4279-8494-93899581E89F}"/>
              </a:ext>
            </a:extLst>
          </p:cNvPr>
          <p:cNvSpPr txBox="1"/>
          <p:nvPr/>
        </p:nvSpPr>
        <p:spPr>
          <a:xfrm>
            <a:off x="838200" y="4109445"/>
            <a:ext cx="353307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Median ratio is not a good measure here, because it is dominated by very low values at younger ages.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Ratios at age 70 are 3.3 in 1988, and 1.7 in 2018.</a:t>
            </a:r>
          </a:p>
        </p:txBody>
      </p:sp>
      <p:sp>
        <p:nvSpPr>
          <p:cNvPr id="8" name="TextBox 7">
            <a:extLst>
              <a:ext uri="{FF2B5EF4-FFF2-40B4-BE49-F238E27FC236}">
                <a16:creationId xmlns:a16="http://schemas.microsoft.com/office/drawing/2014/main" id="{1CFA185E-4308-444D-B28F-743D68482EB4}"/>
              </a:ext>
            </a:extLst>
          </p:cNvPr>
          <p:cNvSpPr txBox="1"/>
          <p:nvPr/>
        </p:nvSpPr>
        <p:spPr>
          <a:xfrm>
            <a:off x="5865541" y="1110343"/>
            <a:ext cx="1132418" cy="369332"/>
          </a:xfrm>
          <a:prstGeom prst="rect">
            <a:avLst/>
          </a:prstGeom>
          <a:noFill/>
        </p:spPr>
        <p:txBody>
          <a:bodyPr wrap="square" rtlCol="0">
            <a:spAutoFit/>
          </a:bodyPr>
          <a:lstStyle/>
          <a:p>
            <a:r>
              <a:rPr lang="en-US" dirty="0"/>
              <a:t>1988</a:t>
            </a:r>
          </a:p>
        </p:txBody>
      </p:sp>
      <p:sp>
        <p:nvSpPr>
          <p:cNvPr id="9" name="TextBox 8">
            <a:extLst>
              <a:ext uri="{FF2B5EF4-FFF2-40B4-BE49-F238E27FC236}">
                <a16:creationId xmlns:a16="http://schemas.microsoft.com/office/drawing/2014/main" id="{8F104D0A-209B-4BA5-A333-6169FCF595B4}"/>
              </a:ext>
            </a:extLst>
          </p:cNvPr>
          <p:cNvSpPr txBox="1"/>
          <p:nvPr/>
        </p:nvSpPr>
        <p:spPr>
          <a:xfrm>
            <a:off x="5937259" y="4129372"/>
            <a:ext cx="1126274" cy="369332"/>
          </a:xfrm>
          <a:prstGeom prst="rect">
            <a:avLst/>
          </a:prstGeom>
          <a:noFill/>
        </p:spPr>
        <p:txBody>
          <a:bodyPr wrap="square" rtlCol="0">
            <a:spAutoFit/>
          </a:bodyPr>
          <a:lstStyle/>
          <a:p>
            <a:r>
              <a:rPr lang="en-US" dirty="0"/>
              <a:t>2018</a:t>
            </a:r>
          </a:p>
        </p:txBody>
      </p:sp>
      <p:sp>
        <p:nvSpPr>
          <p:cNvPr id="10" name="TextBox 9">
            <a:extLst>
              <a:ext uri="{FF2B5EF4-FFF2-40B4-BE49-F238E27FC236}">
                <a16:creationId xmlns:a16="http://schemas.microsoft.com/office/drawing/2014/main" id="{5AE4E68B-799B-4E0D-BD73-C6E928B5A558}"/>
              </a:ext>
            </a:extLst>
          </p:cNvPr>
          <p:cNvSpPr txBox="1"/>
          <p:nvPr/>
        </p:nvSpPr>
        <p:spPr>
          <a:xfrm>
            <a:off x="6896300" y="4160359"/>
            <a:ext cx="4678017" cy="954107"/>
          </a:xfrm>
          <a:prstGeom prst="rect">
            <a:avLst/>
          </a:prstGeom>
          <a:solidFill>
            <a:schemeClr val="accent1">
              <a:lumMod val="20000"/>
              <a:lumOff val="80000"/>
            </a:schemeClr>
          </a:solidFill>
        </p:spPr>
        <p:txBody>
          <a:bodyPr wrap="square" rtlCol="0">
            <a:spAutoFit/>
          </a:bodyPr>
          <a:lstStyle/>
          <a:p>
            <a:r>
              <a:rPr lang="en-US" sz="2800" dirty="0"/>
              <a:t>Some error in 2018; they are too low. To be corrected!</a:t>
            </a:r>
          </a:p>
        </p:txBody>
      </p:sp>
      <p:sp>
        <p:nvSpPr>
          <p:cNvPr id="11" name="TextBox 10">
            <a:extLst>
              <a:ext uri="{FF2B5EF4-FFF2-40B4-BE49-F238E27FC236}">
                <a16:creationId xmlns:a16="http://schemas.microsoft.com/office/drawing/2014/main" id="{D61EA5EE-2A23-4DCF-A164-3BF25AA276DB}"/>
              </a:ext>
            </a:extLst>
          </p:cNvPr>
          <p:cNvSpPr txBox="1"/>
          <p:nvPr/>
        </p:nvSpPr>
        <p:spPr>
          <a:xfrm>
            <a:off x="9862457" y="476921"/>
            <a:ext cx="1711860" cy="923330"/>
          </a:xfrm>
          <a:prstGeom prst="rect">
            <a:avLst/>
          </a:prstGeom>
          <a:noFill/>
        </p:spPr>
        <p:txBody>
          <a:bodyPr wrap="square" rtlCol="0">
            <a:spAutoFit/>
          </a:bodyPr>
          <a:lstStyle/>
          <a:p>
            <a:r>
              <a:rPr lang="en-US" dirty="0"/>
              <a:t>Compressed scale, these are .98 vs .96.</a:t>
            </a:r>
          </a:p>
        </p:txBody>
      </p:sp>
    </p:spTree>
    <p:extLst>
      <p:ext uri="{BB962C8B-B14F-4D97-AF65-F5344CB8AC3E}">
        <p14:creationId xmlns:p14="http://schemas.microsoft.com/office/powerpoint/2010/main" val="2412106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60C7-5201-4339-9022-E68FCB0DDDD9}"/>
              </a:ext>
            </a:extLst>
          </p:cNvPr>
          <p:cNvSpPr>
            <a:spLocks noGrp="1"/>
          </p:cNvSpPr>
          <p:nvPr>
            <p:ph type="title"/>
          </p:nvPr>
        </p:nvSpPr>
        <p:spPr>
          <a:xfrm>
            <a:off x="838200" y="365125"/>
            <a:ext cx="3813313" cy="6128440"/>
          </a:xfrm>
        </p:spPr>
        <p:txBody>
          <a:bodyPr>
            <a:normAutofit/>
          </a:bodyPr>
          <a:lstStyle/>
          <a:p>
            <a:r>
              <a:rPr lang="en-US" sz="2400" dirty="0"/>
              <a:t>Total Public inflows in 1988 and 2018, by sex.</a:t>
            </a:r>
            <a:br>
              <a:rPr lang="en-US" sz="2400" dirty="0"/>
            </a:br>
            <a:br>
              <a:rPr lang="en-US" sz="2400" dirty="0"/>
            </a:br>
            <a:r>
              <a:rPr lang="en-US" sz="2400" dirty="0"/>
              <a:t>At median, females receive slightly more than males, but clear that after age 65 males receive a great deal more than females, probably from public pensions.</a:t>
            </a:r>
          </a:p>
        </p:txBody>
      </p:sp>
      <p:pic>
        <p:nvPicPr>
          <p:cNvPr id="4" name="Content Placeholder 3">
            <a:extLst>
              <a:ext uri="{FF2B5EF4-FFF2-40B4-BE49-F238E27FC236}">
                <a16:creationId xmlns:a16="http://schemas.microsoft.com/office/drawing/2014/main" id="{4137E167-FE5F-4EEB-AFAD-E18199536578}"/>
              </a:ext>
            </a:extLst>
          </p:cNvPr>
          <p:cNvPicPr>
            <a:picLocks noGrp="1" noChangeAspect="1"/>
          </p:cNvPicPr>
          <p:nvPr>
            <p:ph idx="1"/>
          </p:nvPr>
        </p:nvPicPr>
        <p:blipFill>
          <a:blip r:embed="rId2"/>
          <a:stretch>
            <a:fillRect/>
          </a:stretch>
        </p:blipFill>
        <p:spPr>
          <a:xfrm>
            <a:off x="4923595" y="622852"/>
            <a:ext cx="2971526" cy="5514355"/>
          </a:xfrm>
          <a:prstGeom prst="rect">
            <a:avLst/>
          </a:prstGeom>
        </p:spPr>
      </p:pic>
      <p:pic>
        <p:nvPicPr>
          <p:cNvPr id="5" name="Picture 4">
            <a:extLst>
              <a:ext uri="{FF2B5EF4-FFF2-40B4-BE49-F238E27FC236}">
                <a16:creationId xmlns:a16="http://schemas.microsoft.com/office/drawing/2014/main" id="{6BE6FED6-F9C1-4DA9-ABBD-8F3DADA52904}"/>
              </a:ext>
            </a:extLst>
          </p:cNvPr>
          <p:cNvPicPr>
            <a:picLocks noChangeAspect="1"/>
          </p:cNvPicPr>
          <p:nvPr/>
        </p:nvPicPr>
        <p:blipFill>
          <a:blip r:embed="rId3"/>
          <a:stretch>
            <a:fillRect/>
          </a:stretch>
        </p:blipFill>
        <p:spPr>
          <a:xfrm>
            <a:off x="8167203" y="1921565"/>
            <a:ext cx="3399754" cy="3050373"/>
          </a:xfrm>
          <a:prstGeom prst="rect">
            <a:avLst/>
          </a:prstGeom>
        </p:spPr>
      </p:pic>
      <p:sp>
        <p:nvSpPr>
          <p:cNvPr id="6" name="TextBox 12">
            <a:extLst>
              <a:ext uri="{FF2B5EF4-FFF2-40B4-BE49-F238E27FC236}">
                <a16:creationId xmlns:a16="http://schemas.microsoft.com/office/drawing/2014/main" id="{F7977E26-A47B-4D40-9237-D79396CFD26E}"/>
              </a:ext>
            </a:extLst>
          </p:cNvPr>
          <p:cNvSpPr txBox="1"/>
          <p:nvPr/>
        </p:nvSpPr>
        <p:spPr>
          <a:xfrm>
            <a:off x="9867080" y="2464421"/>
            <a:ext cx="1486720" cy="83861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t>Compressed </a:t>
            </a:r>
            <a:r>
              <a:rPr lang="en-US" sz="1600" baseline="0" dirty="0"/>
              <a:t>scale. Values are .98 and .97.</a:t>
            </a:r>
            <a:endParaRPr lang="en-US" sz="1600" dirty="0"/>
          </a:p>
        </p:txBody>
      </p:sp>
      <p:sp>
        <p:nvSpPr>
          <p:cNvPr id="7" name="TextBox 6">
            <a:extLst>
              <a:ext uri="{FF2B5EF4-FFF2-40B4-BE49-F238E27FC236}">
                <a16:creationId xmlns:a16="http://schemas.microsoft.com/office/drawing/2014/main" id="{7825D003-C0CA-4593-9F74-E4B9604C1FDD}"/>
              </a:ext>
            </a:extLst>
          </p:cNvPr>
          <p:cNvSpPr txBox="1"/>
          <p:nvPr/>
        </p:nvSpPr>
        <p:spPr>
          <a:xfrm>
            <a:off x="8167203" y="1152939"/>
            <a:ext cx="3399754" cy="369332"/>
          </a:xfrm>
          <a:prstGeom prst="rect">
            <a:avLst/>
          </a:prstGeom>
          <a:noFill/>
        </p:spPr>
        <p:txBody>
          <a:bodyPr wrap="square" rtlCol="0">
            <a:spAutoFit/>
          </a:bodyPr>
          <a:lstStyle/>
          <a:p>
            <a:r>
              <a:rPr lang="en-US" dirty="0"/>
              <a:t>Medians of ratios at all ages.</a:t>
            </a:r>
          </a:p>
        </p:txBody>
      </p:sp>
    </p:spTree>
    <p:extLst>
      <p:ext uri="{BB962C8B-B14F-4D97-AF65-F5344CB8AC3E}">
        <p14:creationId xmlns:p14="http://schemas.microsoft.com/office/powerpoint/2010/main" val="80092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2D82-A70C-4BE3-8684-4627C307EC54}"/>
              </a:ext>
            </a:extLst>
          </p:cNvPr>
          <p:cNvSpPr>
            <a:spLocks noGrp="1"/>
          </p:cNvSpPr>
          <p:nvPr>
            <p:ph type="title"/>
          </p:nvPr>
        </p:nvSpPr>
        <p:spPr/>
        <p:txBody>
          <a:bodyPr/>
          <a:lstStyle/>
          <a:p>
            <a:r>
              <a:rPr lang="en-US" dirty="0"/>
              <a:t>Now examine differences by education – but how measure it?</a:t>
            </a:r>
          </a:p>
        </p:txBody>
      </p:sp>
      <p:sp>
        <p:nvSpPr>
          <p:cNvPr id="3" name="Content Placeholder 2">
            <a:extLst>
              <a:ext uri="{FF2B5EF4-FFF2-40B4-BE49-F238E27FC236}">
                <a16:creationId xmlns:a16="http://schemas.microsoft.com/office/drawing/2014/main" id="{4D54A25E-A7C8-4BEE-B598-699FD6649C88}"/>
              </a:ext>
            </a:extLst>
          </p:cNvPr>
          <p:cNvSpPr>
            <a:spLocks noGrp="1"/>
          </p:cNvSpPr>
          <p:nvPr>
            <p:ph idx="1"/>
          </p:nvPr>
        </p:nvSpPr>
        <p:spPr/>
        <p:txBody>
          <a:bodyPr>
            <a:normAutofit fontScale="92500" lnSpcReduction="20000"/>
          </a:bodyPr>
          <a:lstStyle/>
          <a:p>
            <a:r>
              <a:rPr lang="en-US" dirty="0"/>
              <a:t>Simplest measure is education of household head (HHH). </a:t>
            </a:r>
          </a:p>
          <a:p>
            <a:r>
              <a:rPr lang="en-US" dirty="0"/>
              <a:t>But </a:t>
            </a:r>
            <a:r>
              <a:rPr lang="en-US" sz="2800" dirty="0">
                <a:effectLst/>
                <a:latin typeface="Calibri" panose="020F0502020204030204" pitchFamily="34" charset="0"/>
                <a:ea typeface="Calibri" panose="020F0502020204030204" pitchFamily="34" charset="0"/>
                <a:cs typeface="Times New Roman" panose="02020603050405020304" pitchFamily="18" charset="0"/>
              </a:rPr>
              <a:t>over time proportions of the population in educational attainment categories have changed, leading to </a:t>
            </a:r>
          </a:p>
          <a:p>
            <a:pPr lvl="1">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higher adverse selection into the group with less than secondary education</a:t>
            </a:r>
          </a:p>
          <a:p>
            <a:pPr lvl="1">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reducing positive selection into the group with more than a BA (college) degree, for example. </a:t>
            </a:r>
          </a:p>
          <a:p>
            <a:r>
              <a:rPr lang="en-US" dirty="0">
                <a:effectLst/>
                <a:latin typeface="Calibri" panose="020F0502020204030204" pitchFamily="34" charset="0"/>
                <a:ea typeface="Calibri" panose="020F0502020204030204" pitchFamily="34" charset="0"/>
                <a:cs typeface="Times New Roman" panose="02020603050405020304" pitchFamily="18" charset="0"/>
              </a:rPr>
              <a:t>This makes changes over time difficult to interpret.</a:t>
            </a:r>
          </a:p>
          <a:p>
            <a:r>
              <a:rPr lang="en-US" dirty="0">
                <a:effectLst/>
                <a:latin typeface="Calibri" panose="020F0502020204030204" pitchFamily="34" charset="0"/>
                <a:ea typeface="Calibri" panose="020F0502020204030204" pitchFamily="34" charset="0"/>
                <a:cs typeface="Times New Roman" panose="02020603050405020304" pitchFamily="18" charset="0"/>
              </a:rPr>
              <a:t>To reduce problem, we </a:t>
            </a:r>
            <a:r>
              <a:rPr lang="en-US" dirty="0">
                <a:latin typeface="Calibri" panose="020F0502020204030204" pitchFamily="34" charset="0"/>
                <a:ea typeface="Calibri" panose="020F0502020204030204" pitchFamily="34" charset="0"/>
                <a:cs typeface="Times New Roman" panose="02020603050405020304" pitchFamily="18" charset="0"/>
              </a:rPr>
              <a:t>use education household </a:t>
            </a:r>
            <a:r>
              <a:rPr lang="en-US" dirty="0">
                <a:effectLst/>
                <a:latin typeface="Calibri" panose="020F0502020204030204" pitchFamily="34" charset="0"/>
                <a:ea typeface="Calibri" panose="020F0502020204030204" pitchFamily="34" charset="0"/>
                <a:cs typeface="Times New Roman" panose="02020603050405020304" pitchFamily="18" charset="0"/>
              </a:rPr>
              <a:t>head </a:t>
            </a:r>
            <a:r>
              <a:rPr lang="en-US" b="1" dirty="0">
                <a:effectLst/>
                <a:latin typeface="Calibri" panose="020F0502020204030204" pitchFamily="34" charset="0"/>
                <a:ea typeface="Calibri" panose="020F0502020204030204" pitchFamily="34" charset="0"/>
                <a:cs typeface="Times New Roman" panose="02020603050405020304" pitchFamily="18" charset="0"/>
              </a:rPr>
              <a:t>quintiles</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effectLst/>
                <a:latin typeface="Calibri" panose="020F0502020204030204" pitchFamily="34" charset="0"/>
                <a:ea typeface="Calibri" panose="020F0502020204030204" pitchFamily="34" charset="0"/>
                <a:cs typeface="Times New Roman" panose="02020603050405020304" pitchFamily="18" charset="0"/>
              </a:rPr>
              <a:t>These must be calculated separately for each birth cohort of household heads, because older person with just secondary education might be highly educated for  the time, whereas now that might be median or lower.</a:t>
            </a:r>
          </a:p>
          <a:p>
            <a:r>
              <a:rPr lang="en-US" dirty="0">
                <a:latin typeface="Calibri" panose="020F0502020204030204" pitchFamily="34" charset="0"/>
                <a:cs typeface="Times New Roman" panose="02020603050405020304" pitchFamily="18" charset="0"/>
              </a:rPr>
              <a:t>So use relative position within the educational distribution of individual’s birth cohort.</a:t>
            </a:r>
            <a:endParaRPr lang="en-US" dirty="0"/>
          </a:p>
        </p:txBody>
      </p:sp>
    </p:spTree>
    <p:extLst>
      <p:ext uri="{BB962C8B-B14F-4D97-AF65-F5344CB8AC3E}">
        <p14:creationId xmlns:p14="http://schemas.microsoft.com/office/powerpoint/2010/main" val="363552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6479-BB91-4A6F-841F-D40C3EE405E6}"/>
              </a:ext>
            </a:extLst>
          </p:cNvPr>
          <p:cNvSpPr>
            <a:spLocks noGrp="1"/>
          </p:cNvSpPr>
          <p:nvPr>
            <p:ph type="title"/>
          </p:nvPr>
        </p:nvSpPr>
        <p:spPr>
          <a:xfrm>
            <a:off x="838198" y="220522"/>
            <a:ext cx="4315691" cy="1252599"/>
          </a:xfrm>
        </p:spPr>
        <p:txBody>
          <a:bodyPr/>
          <a:lstStyle/>
          <a:p>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Labor income by age and education of household head (HHH) relative to labor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30-49. </a:t>
            </a:r>
            <a:endParaRPr lang="en-US" dirty="0"/>
          </a:p>
        </p:txBody>
      </p:sp>
      <p:pic>
        <p:nvPicPr>
          <p:cNvPr id="7" name="Content Placeholder 6">
            <a:extLst>
              <a:ext uri="{FF2B5EF4-FFF2-40B4-BE49-F238E27FC236}">
                <a16:creationId xmlns:a16="http://schemas.microsoft.com/office/drawing/2014/main" id="{A1DB358F-8CA5-45B5-97D3-82074EC89738}"/>
              </a:ext>
            </a:extLst>
          </p:cNvPr>
          <p:cNvPicPr>
            <a:picLocks noGrp="1" noChangeAspect="1"/>
          </p:cNvPicPr>
          <p:nvPr>
            <p:ph idx="1"/>
          </p:nvPr>
        </p:nvPicPr>
        <p:blipFill>
          <a:blip r:embed="rId2"/>
          <a:stretch>
            <a:fillRect/>
          </a:stretch>
        </p:blipFill>
        <p:spPr>
          <a:xfrm>
            <a:off x="5721928" y="689552"/>
            <a:ext cx="5981604" cy="5566627"/>
          </a:xfrm>
          <a:prstGeom prst="rect">
            <a:avLst/>
          </a:prstGeom>
        </p:spPr>
      </p:pic>
      <p:sp>
        <p:nvSpPr>
          <p:cNvPr id="8" name="TextBox 7">
            <a:extLst>
              <a:ext uri="{FF2B5EF4-FFF2-40B4-BE49-F238E27FC236}">
                <a16:creationId xmlns:a16="http://schemas.microsoft.com/office/drawing/2014/main" id="{52728913-21F9-4DB8-BE15-3612A6BEBF12}"/>
              </a:ext>
            </a:extLst>
          </p:cNvPr>
          <p:cNvSpPr txBox="1"/>
          <p:nvPr/>
        </p:nvSpPr>
        <p:spPr>
          <a:xfrm>
            <a:off x="5894532" y="663315"/>
            <a:ext cx="2487467" cy="646331"/>
          </a:xfrm>
          <a:prstGeom prst="rect">
            <a:avLst/>
          </a:prstGeom>
          <a:solidFill>
            <a:schemeClr val="bg1"/>
          </a:solidFill>
        </p:spPr>
        <p:txBody>
          <a:bodyPr wrap="square" rtlCol="0">
            <a:spAutoFit/>
          </a:bodyPr>
          <a:lstStyle/>
          <a:p>
            <a:r>
              <a:rPr lang="en-US" dirty="0"/>
              <a:t>By educ of HHH</a:t>
            </a:r>
          </a:p>
          <a:p>
            <a:r>
              <a:rPr lang="en-US" dirty="0"/>
              <a:t>1988</a:t>
            </a:r>
          </a:p>
        </p:txBody>
      </p:sp>
      <p:sp>
        <p:nvSpPr>
          <p:cNvPr id="9" name="TextBox 8">
            <a:extLst>
              <a:ext uri="{FF2B5EF4-FFF2-40B4-BE49-F238E27FC236}">
                <a16:creationId xmlns:a16="http://schemas.microsoft.com/office/drawing/2014/main" id="{FC516AA0-2C88-48D9-9E4D-491CC52CDE0B}"/>
              </a:ext>
            </a:extLst>
          </p:cNvPr>
          <p:cNvSpPr txBox="1"/>
          <p:nvPr/>
        </p:nvSpPr>
        <p:spPr>
          <a:xfrm>
            <a:off x="8919870" y="826790"/>
            <a:ext cx="2634821" cy="646331"/>
          </a:xfrm>
          <a:prstGeom prst="rect">
            <a:avLst/>
          </a:prstGeom>
          <a:solidFill>
            <a:schemeClr val="bg1"/>
          </a:solidFill>
        </p:spPr>
        <p:txBody>
          <a:bodyPr wrap="square" rtlCol="0">
            <a:spAutoFit/>
          </a:bodyPr>
          <a:lstStyle/>
          <a:p>
            <a:r>
              <a:rPr lang="en-US" dirty="0"/>
              <a:t>By educ </a:t>
            </a:r>
            <a:r>
              <a:rPr lang="en-US" b="1" dirty="0"/>
              <a:t>quintile</a:t>
            </a:r>
            <a:r>
              <a:rPr lang="en-US" dirty="0"/>
              <a:t> of HHH, 1988</a:t>
            </a:r>
          </a:p>
        </p:txBody>
      </p:sp>
      <p:sp>
        <p:nvSpPr>
          <p:cNvPr id="10" name="TextBox 9">
            <a:extLst>
              <a:ext uri="{FF2B5EF4-FFF2-40B4-BE49-F238E27FC236}">
                <a16:creationId xmlns:a16="http://schemas.microsoft.com/office/drawing/2014/main" id="{1E134721-E32A-4C41-8700-5D3CC65F5003}"/>
              </a:ext>
            </a:extLst>
          </p:cNvPr>
          <p:cNvSpPr txBox="1"/>
          <p:nvPr/>
        </p:nvSpPr>
        <p:spPr>
          <a:xfrm>
            <a:off x="6025036" y="3598246"/>
            <a:ext cx="2226458" cy="369332"/>
          </a:xfrm>
          <a:prstGeom prst="rect">
            <a:avLst/>
          </a:prstGeom>
          <a:solidFill>
            <a:schemeClr val="bg1"/>
          </a:solidFill>
        </p:spPr>
        <p:txBody>
          <a:bodyPr wrap="square" rtlCol="0">
            <a:spAutoFit/>
          </a:bodyPr>
          <a:lstStyle/>
          <a:p>
            <a:r>
              <a:rPr lang="en-US" dirty="0"/>
              <a:t>2018</a:t>
            </a:r>
          </a:p>
        </p:txBody>
      </p:sp>
      <p:sp>
        <p:nvSpPr>
          <p:cNvPr id="11" name="TextBox 10">
            <a:extLst>
              <a:ext uri="{FF2B5EF4-FFF2-40B4-BE49-F238E27FC236}">
                <a16:creationId xmlns:a16="http://schemas.microsoft.com/office/drawing/2014/main" id="{B3BD03BA-3AFE-46A5-B529-81D60286E098}"/>
              </a:ext>
            </a:extLst>
          </p:cNvPr>
          <p:cNvSpPr txBox="1"/>
          <p:nvPr/>
        </p:nvSpPr>
        <p:spPr>
          <a:xfrm>
            <a:off x="9071104" y="3643597"/>
            <a:ext cx="2226458" cy="369332"/>
          </a:xfrm>
          <a:prstGeom prst="rect">
            <a:avLst/>
          </a:prstGeom>
          <a:solidFill>
            <a:schemeClr val="bg1"/>
          </a:solidFill>
        </p:spPr>
        <p:txBody>
          <a:bodyPr wrap="square" rtlCol="0">
            <a:spAutoFit/>
          </a:bodyPr>
          <a:lstStyle/>
          <a:p>
            <a:r>
              <a:rPr lang="en-US" dirty="0"/>
              <a:t>2018</a:t>
            </a:r>
          </a:p>
        </p:txBody>
      </p:sp>
      <p:sp>
        <p:nvSpPr>
          <p:cNvPr id="15" name="TextBox 14">
            <a:extLst>
              <a:ext uri="{FF2B5EF4-FFF2-40B4-BE49-F238E27FC236}">
                <a16:creationId xmlns:a16="http://schemas.microsoft.com/office/drawing/2014/main" id="{3087F6BB-36CE-4246-A87D-DE063BCBCBCD}"/>
              </a:ext>
            </a:extLst>
          </p:cNvPr>
          <p:cNvSpPr txBox="1"/>
          <p:nvPr/>
        </p:nvSpPr>
        <p:spPr>
          <a:xfrm>
            <a:off x="619131" y="4253778"/>
            <a:ext cx="4529459" cy="646331"/>
          </a:xfrm>
          <a:prstGeom prst="rect">
            <a:avLst/>
          </a:prstGeom>
          <a:noFill/>
        </p:spPr>
        <p:txBody>
          <a:bodyPr wrap="square" rtlCol="0">
            <a:spAutoFit/>
          </a:bodyPr>
          <a:lstStyle/>
          <a:p>
            <a:r>
              <a:rPr lang="en-US" dirty="0"/>
              <a:t>How to summarize this so we can interpret it more easily?</a:t>
            </a:r>
          </a:p>
        </p:txBody>
      </p:sp>
      <p:cxnSp>
        <p:nvCxnSpPr>
          <p:cNvPr id="4" name="Straight Arrow Connector 3">
            <a:extLst>
              <a:ext uri="{FF2B5EF4-FFF2-40B4-BE49-F238E27FC236}">
                <a16:creationId xmlns:a16="http://schemas.microsoft.com/office/drawing/2014/main" id="{3BF064D7-E9CC-4D14-BCF9-C8BA5BAEE20E}"/>
              </a:ext>
            </a:extLst>
          </p:cNvPr>
          <p:cNvCxnSpPr/>
          <p:nvPr/>
        </p:nvCxnSpPr>
        <p:spPr>
          <a:xfrm>
            <a:off x="7411521" y="2955073"/>
            <a:ext cx="0" cy="1057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4044AAE-145B-4B50-B094-13AD64F5051C}"/>
              </a:ext>
            </a:extLst>
          </p:cNvPr>
          <p:cNvCxnSpPr/>
          <p:nvPr/>
        </p:nvCxnSpPr>
        <p:spPr>
          <a:xfrm>
            <a:off x="10399887" y="2955073"/>
            <a:ext cx="0" cy="1057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75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6479-BB91-4A6F-841F-D40C3EE405E6}"/>
              </a:ext>
            </a:extLst>
          </p:cNvPr>
          <p:cNvSpPr>
            <a:spLocks noGrp="1"/>
          </p:cNvSpPr>
          <p:nvPr>
            <p:ph type="title"/>
          </p:nvPr>
        </p:nvSpPr>
        <p:spPr>
          <a:xfrm>
            <a:off x="838198" y="220522"/>
            <a:ext cx="4315691" cy="1252599"/>
          </a:xfrm>
        </p:spPr>
        <p:txBody>
          <a:bodyPr/>
          <a:lstStyle/>
          <a:p>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Labor income by age and education of household head (HHH) relative to labor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30-49. </a:t>
            </a:r>
            <a:endParaRPr lang="en-US" dirty="0"/>
          </a:p>
        </p:txBody>
      </p:sp>
      <p:pic>
        <p:nvPicPr>
          <p:cNvPr id="7" name="Content Placeholder 6">
            <a:extLst>
              <a:ext uri="{FF2B5EF4-FFF2-40B4-BE49-F238E27FC236}">
                <a16:creationId xmlns:a16="http://schemas.microsoft.com/office/drawing/2014/main" id="{A1DB358F-8CA5-45B5-97D3-82074EC89738}"/>
              </a:ext>
            </a:extLst>
          </p:cNvPr>
          <p:cNvPicPr>
            <a:picLocks noGrp="1" noChangeAspect="1"/>
          </p:cNvPicPr>
          <p:nvPr>
            <p:ph idx="1"/>
          </p:nvPr>
        </p:nvPicPr>
        <p:blipFill>
          <a:blip r:embed="rId2"/>
          <a:stretch>
            <a:fillRect/>
          </a:stretch>
        </p:blipFill>
        <p:spPr>
          <a:xfrm>
            <a:off x="5721928" y="689552"/>
            <a:ext cx="5981604" cy="5566627"/>
          </a:xfrm>
          <a:prstGeom prst="rect">
            <a:avLst/>
          </a:prstGeom>
        </p:spPr>
      </p:pic>
      <p:sp>
        <p:nvSpPr>
          <p:cNvPr id="8" name="TextBox 7">
            <a:extLst>
              <a:ext uri="{FF2B5EF4-FFF2-40B4-BE49-F238E27FC236}">
                <a16:creationId xmlns:a16="http://schemas.microsoft.com/office/drawing/2014/main" id="{52728913-21F9-4DB8-BE15-3612A6BEBF12}"/>
              </a:ext>
            </a:extLst>
          </p:cNvPr>
          <p:cNvSpPr txBox="1"/>
          <p:nvPr/>
        </p:nvSpPr>
        <p:spPr>
          <a:xfrm>
            <a:off x="5894532" y="663315"/>
            <a:ext cx="2487467" cy="646331"/>
          </a:xfrm>
          <a:prstGeom prst="rect">
            <a:avLst/>
          </a:prstGeom>
          <a:solidFill>
            <a:schemeClr val="bg1"/>
          </a:solidFill>
        </p:spPr>
        <p:txBody>
          <a:bodyPr wrap="square" rtlCol="0">
            <a:spAutoFit/>
          </a:bodyPr>
          <a:lstStyle/>
          <a:p>
            <a:r>
              <a:rPr lang="en-US" dirty="0"/>
              <a:t>By educ of HHH</a:t>
            </a:r>
          </a:p>
          <a:p>
            <a:r>
              <a:rPr lang="en-US" dirty="0"/>
              <a:t>1988</a:t>
            </a:r>
          </a:p>
        </p:txBody>
      </p:sp>
      <p:sp>
        <p:nvSpPr>
          <p:cNvPr id="9" name="TextBox 8">
            <a:extLst>
              <a:ext uri="{FF2B5EF4-FFF2-40B4-BE49-F238E27FC236}">
                <a16:creationId xmlns:a16="http://schemas.microsoft.com/office/drawing/2014/main" id="{FC516AA0-2C88-48D9-9E4D-491CC52CDE0B}"/>
              </a:ext>
            </a:extLst>
          </p:cNvPr>
          <p:cNvSpPr txBox="1"/>
          <p:nvPr/>
        </p:nvSpPr>
        <p:spPr>
          <a:xfrm>
            <a:off x="8919870" y="826790"/>
            <a:ext cx="2634821" cy="646331"/>
          </a:xfrm>
          <a:prstGeom prst="rect">
            <a:avLst/>
          </a:prstGeom>
          <a:solidFill>
            <a:schemeClr val="bg1"/>
          </a:solidFill>
        </p:spPr>
        <p:txBody>
          <a:bodyPr wrap="square" rtlCol="0">
            <a:spAutoFit/>
          </a:bodyPr>
          <a:lstStyle/>
          <a:p>
            <a:r>
              <a:rPr lang="en-US" dirty="0"/>
              <a:t>By educ </a:t>
            </a:r>
            <a:r>
              <a:rPr lang="en-US" b="1" dirty="0"/>
              <a:t>quintile</a:t>
            </a:r>
            <a:r>
              <a:rPr lang="en-US" dirty="0"/>
              <a:t> of HHH, 1988</a:t>
            </a:r>
          </a:p>
        </p:txBody>
      </p:sp>
      <p:sp>
        <p:nvSpPr>
          <p:cNvPr id="10" name="TextBox 9">
            <a:extLst>
              <a:ext uri="{FF2B5EF4-FFF2-40B4-BE49-F238E27FC236}">
                <a16:creationId xmlns:a16="http://schemas.microsoft.com/office/drawing/2014/main" id="{1E134721-E32A-4C41-8700-5D3CC65F5003}"/>
              </a:ext>
            </a:extLst>
          </p:cNvPr>
          <p:cNvSpPr txBox="1"/>
          <p:nvPr/>
        </p:nvSpPr>
        <p:spPr>
          <a:xfrm>
            <a:off x="6025036" y="3598246"/>
            <a:ext cx="2226458" cy="369332"/>
          </a:xfrm>
          <a:prstGeom prst="rect">
            <a:avLst/>
          </a:prstGeom>
          <a:solidFill>
            <a:schemeClr val="bg1"/>
          </a:solidFill>
        </p:spPr>
        <p:txBody>
          <a:bodyPr wrap="square" rtlCol="0">
            <a:spAutoFit/>
          </a:bodyPr>
          <a:lstStyle/>
          <a:p>
            <a:r>
              <a:rPr lang="en-US" dirty="0"/>
              <a:t>2018</a:t>
            </a:r>
          </a:p>
        </p:txBody>
      </p:sp>
      <p:sp>
        <p:nvSpPr>
          <p:cNvPr id="11" name="TextBox 10">
            <a:extLst>
              <a:ext uri="{FF2B5EF4-FFF2-40B4-BE49-F238E27FC236}">
                <a16:creationId xmlns:a16="http://schemas.microsoft.com/office/drawing/2014/main" id="{B3BD03BA-3AFE-46A5-B529-81D60286E098}"/>
              </a:ext>
            </a:extLst>
          </p:cNvPr>
          <p:cNvSpPr txBox="1"/>
          <p:nvPr/>
        </p:nvSpPr>
        <p:spPr>
          <a:xfrm>
            <a:off x="9071104" y="3643597"/>
            <a:ext cx="2226458" cy="369332"/>
          </a:xfrm>
          <a:prstGeom prst="rect">
            <a:avLst/>
          </a:prstGeom>
          <a:solidFill>
            <a:schemeClr val="bg1"/>
          </a:solidFill>
        </p:spPr>
        <p:txBody>
          <a:bodyPr wrap="square" rtlCol="0">
            <a:spAutoFit/>
          </a:bodyPr>
          <a:lstStyle/>
          <a:p>
            <a:r>
              <a:rPr lang="en-US" dirty="0"/>
              <a:t>2018</a:t>
            </a:r>
          </a:p>
        </p:txBody>
      </p:sp>
      <p:pic>
        <p:nvPicPr>
          <p:cNvPr id="12" name="Picture 11">
            <a:extLst>
              <a:ext uri="{FF2B5EF4-FFF2-40B4-BE49-F238E27FC236}">
                <a16:creationId xmlns:a16="http://schemas.microsoft.com/office/drawing/2014/main" id="{C69E5321-F908-4C65-929B-E3287276CB29}"/>
              </a:ext>
            </a:extLst>
          </p:cNvPr>
          <p:cNvPicPr>
            <a:picLocks noChangeAspect="1"/>
          </p:cNvPicPr>
          <p:nvPr/>
        </p:nvPicPr>
        <p:blipFill>
          <a:blip r:embed="rId3"/>
          <a:stretch>
            <a:fillRect/>
          </a:stretch>
        </p:blipFill>
        <p:spPr>
          <a:xfrm>
            <a:off x="619131" y="1793957"/>
            <a:ext cx="4753823" cy="2138985"/>
          </a:xfrm>
          <a:prstGeom prst="rect">
            <a:avLst/>
          </a:prstGeom>
        </p:spPr>
      </p:pic>
      <p:sp>
        <p:nvSpPr>
          <p:cNvPr id="15" name="TextBox 14">
            <a:extLst>
              <a:ext uri="{FF2B5EF4-FFF2-40B4-BE49-F238E27FC236}">
                <a16:creationId xmlns:a16="http://schemas.microsoft.com/office/drawing/2014/main" id="{3087F6BB-36CE-4246-A87D-DE063BCBCBCD}"/>
              </a:ext>
            </a:extLst>
          </p:cNvPr>
          <p:cNvSpPr txBox="1"/>
          <p:nvPr/>
        </p:nvSpPr>
        <p:spPr>
          <a:xfrm>
            <a:off x="619131" y="4253778"/>
            <a:ext cx="4529459" cy="2308324"/>
          </a:xfrm>
          <a:prstGeom prst="rect">
            <a:avLst/>
          </a:prstGeom>
          <a:noFill/>
        </p:spPr>
        <p:txBody>
          <a:bodyPr wrap="square" rtlCol="0">
            <a:spAutoFit/>
          </a:bodyPr>
          <a:lstStyle/>
          <a:p>
            <a:r>
              <a:rPr lang="en-US" dirty="0"/>
              <a:t>Inequality measure is median ratio of highest to lowest category.</a:t>
            </a:r>
          </a:p>
          <a:p>
            <a:endParaRPr lang="en-US" dirty="0"/>
          </a:p>
          <a:p>
            <a:r>
              <a:rPr lang="en-US" dirty="0"/>
              <a:t>Labor income inequality was much lower in 1988 by educ level </a:t>
            </a:r>
            <a:r>
              <a:rPr lang="en-US" b="1" dirty="0"/>
              <a:t>but not for quintiles</a:t>
            </a:r>
            <a:r>
              <a:rPr lang="en-US" dirty="0"/>
              <a:t>.</a:t>
            </a:r>
          </a:p>
          <a:p>
            <a:endParaRPr lang="en-US" dirty="0"/>
          </a:p>
          <a:p>
            <a:r>
              <a:rPr lang="en-US" dirty="0"/>
              <a:t>Most apparent worsening was due to changes in selectivity and in a sense spurious.</a:t>
            </a:r>
          </a:p>
        </p:txBody>
      </p:sp>
      <p:cxnSp>
        <p:nvCxnSpPr>
          <p:cNvPr id="4" name="Straight Arrow Connector 3">
            <a:extLst>
              <a:ext uri="{FF2B5EF4-FFF2-40B4-BE49-F238E27FC236}">
                <a16:creationId xmlns:a16="http://schemas.microsoft.com/office/drawing/2014/main" id="{3BF064D7-E9CC-4D14-BCF9-C8BA5BAEE20E}"/>
              </a:ext>
            </a:extLst>
          </p:cNvPr>
          <p:cNvCxnSpPr/>
          <p:nvPr/>
        </p:nvCxnSpPr>
        <p:spPr>
          <a:xfrm>
            <a:off x="7411521" y="2955073"/>
            <a:ext cx="0" cy="1057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4044AAE-145B-4B50-B094-13AD64F5051C}"/>
              </a:ext>
            </a:extLst>
          </p:cNvPr>
          <p:cNvCxnSpPr/>
          <p:nvPr/>
        </p:nvCxnSpPr>
        <p:spPr>
          <a:xfrm>
            <a:off x="10399887" y="2955073"/>
            <a:ext cx="0" cy="1057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4F26C4-F7D4-49BD-885A-26C77EBB23CF}"/>
              </a:ext>
            </a:extLst>
          </p:cNvPr>
          <p:cNvSpPr txBox="1"/>
          <p:nvPr/>
        </p:nvSpPr>
        <p:spPr>
          <a:xfrm>
            <a:off x="1024360" y="1609291"/>
            <a:ext cx="1785102" cy="369332"/>
          </a:xfrm>
          <a:prstGeom prst="rect">
            <a:avLst/>
          </a:prstGeom>
          <a:solidFill>
            <a:schemeClr val="bg1"/>
          </a:solidFill>
        </p:spPr>
        <p:txBody>
          <a:bodyPr wrap="square" rtlCol="0">
            <a:spAutoFit/>
          </a:bodyPr>
          <a:lstStyle/>
          <a:p>
            <a:r>
              <a:rPr lang="en-US" dirty="0"/>
              <a:t>educ of HHH</a:t>
            </a:r>
          </a:p>
        </p:txBody>
      </p:sp>
      <p:sp>
        <p:nvSpPr>
          <p:cNvPr id="16" name="TextBox 15">
            <a:extLst>
              <a:ext uri="{FF2B5EF4-FFF2-40B4-BE49-F238E27FC236}">
                <a16:creationId xmlns:a16="http://schemas.microsoft.com/office/drawing/2014/main" id="{59766CF5-92A4-4810-B722-72781D184C3A}"/>
              </a:ext>
            </a:extLst>
          </p:cNvPr>
          <p:cNvSpPr txBox="1"/>
          <p:nvPr/>
        </p:nvSpPr>
        <p:spPr>
          <a:xfrm>
            <a:off x="2883860" y="1609291"/>
            <a:ext cx="2489094" cy="369332"/>
          </a:xfrm>
          <a:prstGeom prst="rect">
            <a:avLst/>
          </a:prstGeom>
          <a:solidFill>
            <a:schemeClr val="bg1"/>
          </a:solidFill>
        </p:spPr>
        <p:txBody>
          <a:bodyPr wrap="square" rtlCol="0">
            <a:spAutoFit/>
          </a:bodyPr>
          <a:lstStyle/>
          <a:p>
            <a:r>
              <a:rPr lang="en-US" dirty="0"/>
              <a:t>educ quintile of HHH</a:t>
            </a:r>
          </a:p>
        </p:txBody>
      </p:sp>
      <p:sp>
        <p:nvSpPr>
          <p:cNvPr id="3" name="TextBox 2">
            <a:extLst>
              <a:ext uri="{FF2B5EF4-FFF2-40B4-BE49-F238E27FC236}">
                <a16:creationId xmlns:a16="http://schemas.microsoft.com/office/drawing/2014/main" id="{F3E9E636-2269-4175-84B9-46550965D244}"/>
              </a:ext>
            </a:extLst>
          </p:cNvPr>
          <p:cNvSpPr txBox="1"/>
          <p:nvPr/>
        </p:nvSpPr>
        <p:spPr>
          <a:xfrm>
            <a:off x="1152939" y="2080591"/>
            <a:ext cx="490331" cy="369332"/>
          </a:xfrm>
          <a:prstGeom prst="rect">
            <a:avLst/>
          </a:prstGeom>
          <a:noFill/>
        </p:spPr>
        <p:txBody>
          <a:bodyPr wrap="square" rtlCol="0">
            <a:spAutoFit/>
          </a:bodyPr>
          <a:lstStyle/>
          <a:p>
            <a:r>
              <a:rPr lang="en-US" dirty="0"/>
              <a:t>2.6</a:t>
            </a:r>
          </a:p>
        </p:txBody>
      </p:sp>
      <p:sp>
        <p:nvSpPr>
          <p:cNvPr id="17" name="TextBox 16">
            <a:extLst>
              <a:ext uri="{FF2B5EF4-FFF2-40B4-BE49-F238E27FC236}">
                <a16:creationId xmlns:a16="http://schemas.microsoft.com/office/drawing/2014/main" id="{2C2C132B-A82F-43C4-A90D-8E59BE5F7F62}"/>
              </a:ext>
            </a:extLst>
          </p:cNvPr>
          <p:cNvSpPr txBox="1"/>
          <p:nvPr/>
        </p:nvSpPr>
        <p:spPr>
          <a:xfrm>
            <a:off x="2145049" y="1793956"/>
            <a:ext cx="505386" cy="369332"/>
          </a:xfrm>
          <a:prstGeom prst="rect">
            <a:avLst/>
          </a:prstGeom>
          <a:noFill/>
        </p:spPr>
        <p:txBody>
          <a:bodyPr wrap="square" rtlCol="0">
            <a:spAutoFit/>
          </a:bodyPr>
          <a:lstStyle/>
          <a:p>
            <a:r>
              <a:rPr lang="en-US" dirty="0"/>
              <a:t>3.6</a:t>
            </a:r>
          </a:p>
        </p:txBody>
      </p:sp>
    </p:spTree>
    <p:extLst>
      <p:ext uri="{BB962C8B-B14F-4D97-AF65-F5344CB8AC3E}">
        <p14:creationId xmlns:p14="http://schemas.microsoft.com/office/powerpoint/2010/main" val="46820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BEF5E6B-E844-498D-AFB5-2029135AE2B6}"/>
              </a:ext>
            </a:extLst>
          </p:cNvPr>
          <p:cNvPicPr>
            <a:picLocks noGrp="1" noChangeAspect="1"/>
          </p:cNvPicPr>
          <p:nvPr>
            <p:ph idx="1"/>
          </p:nvPr>
        </p:nvPicPr>
        <p:blipFill>
          <a:blip r:embed="rId2"/>
          <a:stretch>
            <a:fillRect/>
          </a:stretch>
        </p:blipFill>
        <p:spPr>
          <a:xfrm>
            <a:off x="788099" y="1528833"/>
            <a:ext cx="10032432" cy="4673184"/>
          </a:xfrm>
          <a:prstGeom prst="rect">
            <a:avLst/>
          </a:prstGeom>
        </p:spPr>
      </p:pic>
      <p:sp>
        <p:nvSpPr>
          <p:cNvPr id="2" name="Title 1">
            <a:extLst>
              <a:ext uri="{FF2B5EF4-FFF2-40B4-BE49-F238E27FC236}">
                <a16:creationId xmlns:a16="http://schemas.microsoft.com/office/drawing/2014/main" id="{39C79170-9984-47C8-86DA-FFBA1AD8C592}"/>
              </a:ext>
            </a:extLst>
          </p:cNvPr>
          <p:cNvSpPr>
            <a:spLocks noGrp="1"/>
          </p:cNvSpPr>
          <p:nvPr>
            <p:ph type="title"/>
          </p:nvPr>
        </p:nvSpPr>
        <p:spPr>
          <a:xfrm>
            <a:off x="838200" y="365126"/>
            <a:ext cx="10647218" cy="715530"/>
          </a:xfrm>
        </p:spPr>
        <p:txBody>
          <a:bodyPr>
            <a:normAutofit fontScale="90000"/>
          </a:bodyPr>
          <a:lstStyle/>
          <a:p>
            <a:r>
              <a:rPr lang="en-US" dirty="0"/>
              <a:t>Total consumption by education of HHH in 2018 relative to av labor </a:t>
            </a:r>
            <a:r>
              <a:rPr lang="en-US" dirty="0" err="1"/>
              <a:t>inc</a:t>
            </a:r>
            <a:r>
              <a:rPr lang="en-US" dirty="0"/>
              <a:t> ages 30-49</a:t>
            </a:r>
          </a:p>
        </p:txBody>
      </p:sp>
      <p:sp>
        <p:nvSpPr>
          <p:cNvPr id="5" name="TextBox 4">
            <a:extLst>
              <a:ext uri="{FF2B5EF4-FFF2-40B4-BE49-F238E27FC236}">
                <a16:creationId xmlns:a16="http://schemas.microsoft.com/office/drawing/2014/main" id="{5EBA2732-BE34-45C2-A57E-38A2ABA85A62}"/>
              </a:ext>
            </a:extLst>
          </p:cNvPr>
          <p:cNvSpPr txBox="1"/>
          <p:nvPr/>
        </p:nvSpPr>
        <p:spPr>
          <a:xfrm>
            <a:off x="2133600" y="4682836"/>
            <a:ext cx="3193774" cy="646331"/>
          </a:xfrm>
          <a:prstGeom prst="rect">
            <a:avLst/>
          </a:prstGeom>
          <a:solidFill>
            <a:schemeClr val="bg1"/>
          </a:solidFill>
        </p:spPr>
        <p:txBody>
          <a:bodyPr wrap="square" rtlCol="0">
            <a:spAutoFit/>
          </a:bodyPr>
          <a:lstStyle/>
          <a:p>
            <a:r>
              <a:rPr lang="en-US" dirty="0"/>
              <a:t>Strong differences by education of household head.</a:t>
            </a:r>
          </a:p>
        </p:txBody>
      </p:sp>
      <p:sp>
        <p:nvSpPr>
          <p:cNvPr id="9" name="TextBox 8">
            <a:extLst>
              <a:ext uri="{FF2B5EF4-FFF2-40B4-BE49-F238E27FC236}">
                <a16:creationId xmlns:a16="http://schemas.microsoft.com/office/drawing/2014/main" id="{A21C4EAF-7B9A-4513-A16B-8627DD55910C}"/>
              </a:ext>
            </a:extLst>
          </p:cNvPr>
          <p:cNvSpPr txBox="1"/>
          <p:nvPr/>
        </p:nvSpPr>
        <p:spPr>
          <a:xfrm>
            <a:off x="7056783" y="4678003"/>
            <a:ext cx="3193774" cy="646331"/>
          </a:xfrm>
          <a:prstGeom prst="rect">
            <a:avLst/>
          </a:prstGeom>
          <a:solidFill>
            <a:schemeClr val="bg1"/>
          </a:solidFill>
        </p:spPr>
        <p:txBody>
          <a:bodyPr wrap="square" rtlCol="0">
            <a:spAutoFit/>
          </a:bodyPr>
          <a:lstStyle/>
          <a:p>
            <a:r>
              <a:rPr lang="en-US" dirty="0"/>
              <a:t>Smaller differences by educ quintile.</a:t>
            </a:r>
          </a:p>
        </p:txBody>
      </p:sp>
    </p:spTree>
    <p:extLst>
      <p:ext uri="{BB962C8B-B14F-4D97-AF65-F5344CB8AC3E}">
        <p14:creationId xmlns:p14="http://schemas.microsoft.com/office/powerpoint/2010/main" val="140346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F4B8-8AA7-436B-B96A-508471B049D5}"/>
              </a:ext>
            </a:extLst>
          </p:cNvPr>
          <p:cNvSpPr>
            <a:spLocks noGrp="1"/>
          </p:cNvSpPr>
          <p:nvPr>
            <p:ph type="title"/>
          </p:nvPr>
        </p:nvSpPr>
        <p:spPr>
          <a:xfrm>
            <a:off x="825702" y="603319"/>
            <a:ext cx="4383763" cy="1318246"/>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Consumption by age and education of household head (HHH) relative to labor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inc</a:t>
            </a:r>
            <a:r>
              <a:rPr lang="en-US" sz="2400" dirty="0">
                <a:effectLst/>
                <a:latin typeface="Calibri" panose="020F0502020204030204" pitchFamily="34" charset="0"/>
                <a:ea typeface="Calibri" panose="020F0502020204030204" pitchFamily="34" charset="0"/>
                <a:cs typeface="Times New Roman" panose="02020603050405020304" pitchFamily="18" charset="0"/>
              </a:rPr>
              <a:t> 30-49. </a:t>
            </a:r>
            <a:endParaRPr lang="en-US" dirty="0"/>
          </a:p>
        </p:txBody>
      </p:sp>
      <p:sp>
        <p:nvSpPr>
          <p:cNvPr id="6" name="TextBox 5">
            <a:extLst>
              <a:ext uri="{FF2B5EF4-FFF2-40B4-BE49-F238E27FC236}">
                <a16:creationId xmlns:a16="http://schemas.microsoft.com/office/drawing/2014/main" id="{CC7E7E36-93B0-4143-8BED-F443E550667A}"/>
              </a:ext>
            </a:extLst>
          </p:cNvPr>
          <p:cNvSpPr txBox="1"/>
          <p:nvPr/>
        </p:nvSpPr>
        <p:spPr>
          <a:xfrm>
            <a:off x="6936059" y="2373693"/>
            <a:ext cx="1983812" cy="369332"/>
          </a:xfrm>
          <a:prstGeom prst="rect">
            <a:avLst/>
          </a:prstGeom>
          <a:solidFill>
            <a:schemeClr val="bg1"/>
          </a:solidFill>
        </p:spPr>
        <p:txBody>
          <a:bodyPr wrap="square" rtlCol="0">
            <a:spAutoFit/>
          </a:bodyPr>
          <a:lstStyle/>
          <a:p>
            <a:r>
              <a:rPr lang="en-US" dirty="0"/>
              <a:t>1988</a:t>
            </a:r>
          </a:p>
        </p:txBody>
      </p:sp>
      <p:sp>
        <p:nvSpPr>
          <p:cNvPr id="8" name="TextBox 7">
            <a:extLst>
              <a:ext uri="{FF2B5EF4-FFF2-40B4-BE49-F238E27FC236}">
                <a16:creationId xmlns:a16="http://schemas.microsoft.com/office/drawing/2014/main" id="{1CB89047-7884-4D27-BAC4-9C0DA078AAEE}"/>
              </a:ext>
            </a:extLst>
          </p:cNvPr>
          <p:cNvSpPr txBox="1"/>
          <p:nvPr/>
        </p:nvSpPr>
        <p:spPr>
          <a:xfrm>
            <a:off x="9170288" y="2373693"/>
            <a:ext cx="1983812" cy="369332"/>
          </a:xfrm>
          <a:prstGeom prst="rect">
            <a:avLst/>
          </a:prstGeom>
          <a:solidFill>
            <a:schemeClr val="bg1"/>
          </a:solidFill>
        </p:spPr>
        <p:txBody>
          <a:bodyPr wrap="square" rtlCol="0">
            <a:spAutoFit/>
          </a:bodyPr>
          <a:lstStyle/>
          <a:p>
            <a:r>
              <a:rPr lang="en-US" dirty="0"/>
              <a:t>1988</a:t>
            </a:r>
          </a:p>
        </p:txBody>
      </p:sp>
      <p:pic>
        <p:nvPicPr>
          <p:cNvPr id="9" name="Picture 8">
            <a:extLst>
              <a:ext uri="{FF2B5EF4-FFF2-40B4-BE49-F238E27FC236}">
                <a16:creationId xmlns:a16="http://schemas.microsoft.com/office/drawing/2014/main" id="{87FCF88E-79D0-4602-8759-70300F828A8B}"/>
              </a:ext>
            </a:extLst>
          </p:cNvPr>
          <p:cNvPicPr>
            <a:picLocks noChangeAspect="1"/>
          </p:cNvPicPr>
          <p:nvPr/>
        </p:nvPicPr>
        <p:blipFill>
          <a:blip r:embed="rId2"/>
          <a:stretch>
            <a:fillRect/>
          </a:stretch>
        </p:blipFill>
        <p:spPr>
          <a:xfrm>
            <a:off x="894438" y="2743025"/>
            <a:ext cx="4529459" cy="2038032"/>
          </a:xfrm>
          <a:prstGeom prst="rect">
            <a:avLst/>
          </a:prstGeom>
        </p:spPr>
      </p:pic>
      <p:pic>
        <p:nvPicPr>
          <p:cNvPr id="12" name="Content Placeholder 11">
            <a:extLst>
              <a:ext uri="{FF2B5EF4-FFF2-40B4-BE49-F238E27FC236}">
                <a16:creationId xmlns:a16="http://schemas.microsoft.com/office/drawing/2014/main" id="{5A906725-0BDA-4A05-85DB-3F6AE4B9AAFD}"/>
              </a:ext>
            </a:extLst>
          </p:cNvPr>
          <p:cNvPicPr>
            <a:picLocks noGrp="1" noChangeAspect="1"/>
          </p:cNvPicPr>
          <p:nvPr>
            <p:ph idx="1"/>
          </p:nvPr>
        </p:nvPicPr>
        <p:blipFill>
          <a:blip r:embed="rId3"/>
          <a:stretch>
            <a:fillRect/>
          </a:stretch>
        </p:blipFill>
        <p:spPr>
          <a:xfrm>
            <a:off x="5746179" y="826790"/>
            <a:ext cx="5730203" cy="5332668"/>
          </a:xfrm>
          <a:prstGeom prst="rect">
            <a:avLst/>
          </a:prstGeom>
        </p:spPr>
      </p:pic>
      <p:sp>
        <p:nvSpPr>
          <p:cNvPr id="5" name="TextBox 4">
            <a:extLst>
              <a:ext uri="{FF2B5EF4-FFF2-40B4-BE49-F238E27FC236}">
                <a16:creationId xmlns:a16="http://schemas.microsoft.com/office/drawing/2014/main" id="{E8B6805B-80FF-4310-AB0B-2B62D6B66452}"/>
              </a:ext>
            </a:extLst>
          </p:cNvPr>
          <p:cNvSpPr txBox="1"/>
          <p:nvPr/>
        </p:nvSpPr>
        <p:spPr>
          <a:xfrm>
            <a:off x="6096000" y="865823"/>
            <a:ext cx="2287156" cy="646331"/>
          </a:xfrm>
          <a:prstGeom prst="rect">
            <a:avLst/>
          </a:prstGeom>
          <a:solidFill>
            <a:schemeClr val="bg1"/>
          </a:solidFill>
        </p:spPr>
        <p:txBody>
          <a:bodyPr wrap="square" rtlCol="0">
            <a:spAutoFit/>
          </a:bodyPr>
          <a:lstStyle/>
          <a:p>
            <a:r>
              <a:rPr lang="en-US" dirty="0"/>
              <a:t>By educ of HHH</a:t>
            </a:r>
          </a:p>
          <a:p>
            <a:r>
              <a:rPr lang="en-US" dirty="0"/>
              <a:t>1988</a:t>
            </a:r>
          </a:p>
        </p:txBody>
      </p:sp>
      <p:sp>
        <p:nvSpPr>
          <p:cNvPr id="7" name="TextBox 6">
            <a:extLst>
              <a:ext uri="{FF2B5EF4-FFF2-40B4-BE49-F238E27FC236}">
                <a16:creationId xmlns:a16="http://schemas.microsoft.com/office/drawing/2014/main" id="{152B191F-BF01-4EEA-B493-0F62DE3E5F85}"/>
              </a:ext>
            </a:extLst>
          </p:cNvPr>
          <p:cNvSpPr txBox="1"/>
          <p:nvPr/>
        </p:nvSpPr>
        <p:spPr>
          <a:xfrm>
            <a:off x="8919870" y="826790"/>
            <a:ext cx="2287155" cy="646331"/>
          </a:xfrm>
          <a:prstGeom prst="rect">
            <a:avLst/>
          </a:prstGeom>
          <a:solidFill>
            <a:schemeClr val="bg1"/>
          </a:solidFill>
        </p:spPr>
        <p:txBody>
          <a:bodyPr wrap="square" rtlCol="0">
            <a:spAutoFit/>
          </a:bodyPr>
          <a:lstStyle/>
          <a:p>
            <a:r>
              <a:rPr lang="en-US" dirty="0"/>
              <a:t>By educ </a:t>
            </a:r>
            <a:r>
              <a:rPr lang="en-US" b="1" dirty="0"/>
              <a:t>quintile</a:t>
            </a:r>
            <a:r>
              <a:rPr lang="en-US" dirty="0"/>
              <a:t> of HHH, 1988</a:t>
            </a:r>
          </a:p>
        </p:txBody>
      </p:sp>
      <p:sp>
        <p:nvSpPr>
          <p:cNvPr id="13" name="TextBox 12">
            <a:extLst>
              <a:ext uri="{FF2B5EF4-FFF2-40B4-BE49-F238E27FC236}">
                <a16:creationId xmlns:a16="http://schemas.microsoft.com/office/drawing/2014/main" id="{3FC098C7-9D09-4AF3-BA06-591BCF8A9908}"/>
              </a:ext>
            </a:extLst>
          </p:cNvPr>
          <p:cNvSpPr txBox="1"/>
          <p:nvPr/>
        </p:nvSpPr>
        <p:spPr>
          <a:xfrm>
            <a:off x="5827712" y="3622673"/>
            <a:ext cx="2226458" cy="369332"/>
          </a:xfrm>
          <a:prstGeom prst="rect">
            <a:avLst/>
          </a:prstGeom>
          <a:solidFill>
            <a:schemeClr val="bg1"/>
          </a:solidFill>
        </p:spPr>
        <p:txBody>
          <a:bodyPr wrap="square" rtlCol="0">
            <a:spAutoFit/>
          </a:bodyPr>
          <a:lstStyle/>
          <a:p>
            <a:r>
              <a:rPr lang="en-US" dirty="0"/>
              <a:t>2018</a:t>
            </a:r>
          </a:p>
        </p:txBody>
      </p:sp>
      <p:sp>
        <p:nvSpPr>
          <p:cNvPr id="14" name="TextBox 13">
            <a:extLst>
              <a:ext uri="{FF2B5EF4-FFF2-40B4-BE49-F238E27FC236}">
                <a16:creationId xmlns:a16="http://schemas.microsoft.com/office/drawing/2014/main" id="{2BC67308-FCE2-4108-BB0B-C716030BAFBB}"/>
              </a:ext>
            </a:extLst>
          </p:cNvPr>
          <p:cNvSpPr txBox="1"/>
          <p:nvPr/>
        </p:nvSpPr>
        <p:spPr>
          <a:xfrm>
            <a:off x="9071104" y="3643597"/>
            <a:ext cx="2226458" cy="369332"/>
          </a:xfrm>
          <a:prstGeom prst="rect">
            <a:avLst/>
          </a:prstGeom>
          <a:solidFill>
            <a:schemeClr val="bg1"/>
          </a:solidFill>
        </p:spPr>
        <p:txBody>
          <a:bodyPr wrap="square" rtlCol="0">
            <a:spAutoFit/>
          </a:bodyPr>
          <a:lstStyle/>
          <a:p>
            <a:r>
              <a:rPr lang="en-US" dirty="0"/>
              <a:t>2018</a:t>
            </a:r>
          </a:p>
        </p:txBody>
      </p:sp>
      <p:sp>
        <p:nvSpPr>
          <p:cNvPr id="17" name="TextBox 16">
            <a:extLst>
              <a:ext uri="{FF2B5EF4-FFF2-40B4-BE49-F238E27FC236}">
                <a16:creationId xmlns:a16="http://schemas.microsoft.com/office/drawing/2014/main" id="{6711A2F1-9EC2-4FEE-BA4E-1A05BF5696DF}"/>
              </a:ext>
            </a:extLst>
          </p:cNvPr>
          <p:cNvSpPr txBox="1"/>
          <p:nvPr/>
        </p:nvSpPr>
        <p:spPr>
          <a:xfrm>
            <a:off x="1287106" y="2096694"/>
            <a:ext cx="1828800" cy="646331"/>
          </a:xfrm>
          <a:prstGeom prst="rect">
            <a:avLst/>
          </a:prstGeom>
          <a:noFill/>
        </p:spPr>
        <p:txBody>
          <a:bodyPr wrap="square" rtlCol="0">
            <a:spAutoFit/>
          </a:bodyPr>
          <a:lstStyle/>
          <a:p>
            <a:r>
              <a:rPr lang="en-US" dirty="0"/>
              <a:t>By educ</a:t>
            </a:r>
          </a:p>
          <a:p>
            <a:r>
              <a:rPr lang="en-US" dirty="0"/>
              <a:t>1988	2018</a:t>
            </a:r>
          </a:p>
        </p:txBody>
      </p:sp>
      <p:sp>
        <p:nvSpPr>
          <p:cNvPr id="18" name="TextBox 17">
            <a:extLst>
              <a:ext uri="{FF2B5EF4-FFF2-40B4-BE49-F238E27FC236}">
                <a16:creationId xmlns:a16="http://schemas.microsoft.com/office/drawing/2014/main" id="{8D7448E5-0DAC-41B4-A229-142C3928E585}"/>
              </a:ext>
            </a:extLst>
          </p:cNvPr>
          <p:cNvSpPr txBox="1"/>
          <p:nvPr/>
        </p:nvSpPr>
        <p:spPr>
          <a:xfrm>
            <a:off x="3322439" y="2096693"/>
            <a:ext cx="1828800" cy="646331"/>
          </a:xfrm>
          <a:prstGeom prst="rect">
            <a:avLst/>
          </a:prstGeom>
          <a:noFill/>
        </p:spPr>
        <p:txBody>
          <a:bodyPr wrap="square" rtlCol="0">
            <a:spAutoFit/>
          </a:bodyPr>
          <a:lstStyle/>
          <a:p>
            <a:r>
              <a:rPr lang="en-US" dirty="0"/>
              <a:t>By educ quintile</a:t>
            </a:r>
          </a:p>
          <a:p>
            <a:r>
              <a:rPr lang="en-US" dirty="0"/>
              <a:t>1988	2018</a:t>
            </a:r>
          </a:p>
        </p:txBody>
      </p:sp>
      <p:sp>
        <p:nvSpPr>
          <p:cNvPr id="15" name="TextBox 14">
            <a:extLst>
              <a:ext uri="{FF2B5EF4-FFF2-40B4-BE49-F238E27FC236}">
                <a16:creationId xmlns:a16="http://schemas.microsoft.com/office/drawing/2014/main" id="{1FC2C096-FCA6-46F7-8FE1-F7879965E4FE}"/>
              </a:ext>
            </a:extLst>
          </p:cNvPr>
          <p:cNvSpPr txBox="1"/>
          <p:nvPr/>
        </p:nvSpPr>
        <p:spPr>
          <a:xfrm>
            <a:off x="1404730" y="3020024"/>
            <a:ext cx="490331" cy="369332"/>
          </a:xfrm>
          <a:prstGeom prst="rect">
            <a:avLst/>
          </a:prstGeom>
          <a:noFill/>
        </p:spPr>
        <p:txBody>
          <a:bodyPr wrap="square" rtlCol="0">
            <a:spAutoFit/>
          </a:bodyPr>
          <a:lstStyle/>
          <a:p>
            <a:r>
              <a:rPr lang="en-US" dirty="0"/>
              <a:t>1.4</a:t>
            </a:r>
          </a:p>
        </p:txBody>
      </p:sp>
      <p:sp>
        <p:nvSpPr>
          <p:cNvPr id="16" name="TextBox 15">
            <a:extLst>
              <a:ext uri="{FF2B5EF4-FFF2-40B4-BE49-F238E27FC236}">
                <a16:creationId xmlns:a16="http://schemas.microsoft.com/office/drawing/2014/main" id="{F3C0CF26-09E7-4851-AC82-EEEF2DCDD97A}"/>
              </a:ext>
            </a:extLst>
          </p:cNvPr>
          <p:cNvSpPr txBox="1"/>
          <p:nvPr/>
        </p:nvSpPr>
        <p:spPr>
          <a:xfrm>
            <a:off x="2290976" y="2705756"/>
            <a:ext cx="571493" cy="369332"/>
          </a:xfrm>
          <a:prstGeom prst="rect">
            <a:avLst/>
          </a:prstGeom>
          <a:noFill/>
        </p:spPr>
        <p:txBody>
          <a:bodyPr wrap="square" rtlCol="0">
            <a:spAutoFit/>
          </a:bodyPr>
          <a:lstStyle/>
          <a:p>
            <a:r>
              <a:rPr lang="en-US" dirty="0"/>
              <a:t>1.8</a:t>
            </a:r>
          </a:p>
        </p:txBody>
      </p:sp>
      <p:cxnSp>
        <p:nvCxnSpPr>
          <p:cNvPr id="19" name="Straight Arrow Connector 18">
            <a:extLst>
              <a:ext uri="{FF2B5EF4-FFF2-40B4-BE49-F238E27FC236}">
                <a16:creationId xmlns:a16="http://schemas.microsoft.com/office/drawing/2014/main" id="{08BC0C2A-33AF-4D96-8E35-DFF4764A660F}"/>
              </a:ext>
            </a:extLst>
          </p:cNvPr>
          <p:cNvCxnSpPr>
            <a:cxnSpLocks/>
          </p:cNvCxnSpPr>
          <p:nvPr/>
        </p:nvCxnSpPr>
        <p:spPr>
          <a:xfrm>
            <a:off x="7411521" y="2419858"/>
            <a:ext cx="0" cy="1988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B53662-4D87-4B5F-AF25-51FF82A61B3E}"/>
              </a:ext>
            </a:extLst>
          </p:cNvPr>
          <p:cNvCxnSpPr>
            <a:cxnSpLocks/>
          </p:cNvCxnSpPr>
          <p:nvPr/>
        </p:nvCxnSpPr>
        <p:spPr>
          <a:xfrm>
            <a:off x="10307121" y="2499114"/>
            <a:ext cx="0" cy="1988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610A865-68BD-4E0E-A0EF-7BA64FB8D91A}"/>
              </a:ext>
            </a:extLst>
          </p:cNvPr>
          <p:cNvSpPr txBox="1"/>
          <p:nvPr/>
        </p:nvSpPr>
        <p:spPr>
          <a:xfrm>
            <a:off x="3633343" y="3020023"/>
            <a:ext cx="490331" cy="369332"/>
          </a:xfrm>
          <a:prstGeom prst="rect">
            <a:avLst/>
          </a:prstGeom>
          <a:noFill/>
        </p:spPr>
        <p:txBody>
          <a:bodyPr wrap="square" rtlCol="0">
            <a:spAutoFit/>
          </a:bodyPr>
          <a:lstStyle/>
          <a:p>
            <a:r>
              <a:rPr lang="en-US" dirty="0"/>
              <a:t>1.3</a:t>
            </a:r>
          </a:p>
        </p:txBody>
      </p:sp>
      <p:sp>
        <p:nvSpPr>
          <p:cNvPr id="22" name="TextBox 21">
            <a:extLst>
              <a:ext uri="{FF2B5EF4-FFF2-40B4-BE49-F238E27FC236}">
                <a16:creationId xmlns:a16="http://schemas.microsoft.com/office/drawing/2014/main" id="{8E88E4E9-EFDC-4836-A50B-EC18AE95C71B}"/>
              </a:ext>
            </a:extLst>
          </p:cNvPr>
          <p:cNvSpPr txBox="1"/>
          <p:nvPr/>
        </p:nvSpPr>
        <p:spPr>
          <a:xfrm>
            <a:off x="4635067" y="2803742"/>
            <a:ext cx="490331" cy="369332"/>
          </a:xfrm>
          <a:prstGeom prst="rect">
            <a:avLst/>
          </a:prstGeom>
          <a:noFill/>
        </p:spPr>
        <p:txBody>
          <a:bodyPr wrap="square" rtlCol="0">
            <a:spAutoFit/>
          </a:bodyPr>
          <a:lstStyle/>
          <a:p>
            <a:r>
              <a:rPr lang="en-US" dirty="0"/>
              <a:t>1.6</a:t>
            </a:r>
          </a:p>
        </p:txBody>
      </p:sp>
      <p:sp>
        <p:nvSpPr>
          <p:cNvPr id="10" name="TextBox 9">
            <a:extLst>
              <a:ext uri="{FF2B5EF4-FFF2-40B4-BE49-F238E27FC236}">
                <a16:creationId xmlns:a16="http://schemas.microsoft.com/office/drawing/2014/main" id="{31642ECA-8643-41F9-B36A-BFD85A32A20B}"/>
              </a:ext>
            </a:extLst>
          </p:cNvPr>
          <p:cNvSpPr txBox="1"/>
          <p:nvPr/>
        </p:nvSpPr>
        <p:spPr>
          <a:xfrm>
            <a:off x="894438" y="5189415"/>
            <a:ext cx="4638854" cy="1477328"/>
          </a:xfrm>
          <a:prstGeom prst="rect">
            <a:avLst/>
          </a:prstGeom>
          <a:noFill/>
        </p:spPr>
        <p:txBody>
          <a:bodyPr wrap="square" rtlCol="0">
            <a:spAutoFit/>
          </a:bodyPr>
          <a:lstStyle/>
          <a:p>
            <a:r>
              <a:rPr lang="en-US" dirty="0"/>
              <a:t>Considerable inequality by educ level and quintile, but less than I expected.</a:t>
            </a:r>
          </a:p>
          <a:p>
            <a:r>
              <a:rPr lang="en-US" dirty="0"/>
              <a:t>Quintiles have less inequality as expected.</a:t>
            </a:r>
          </a:p>
          <a:p>
            <a:r>
              <a:rPr lang="en-US" dirty="0"/>
              <a:t>Inequality increased by both measures as expected.</a:t>
            </a:r>
          </a:p>
        </p:txBody>
      </p:sp>
    </p:spTree>
    <p:extLst>
      <p:ext uri="{BB962C8B-B14F-4D97-AF65-F5344CB8AC3E}">
        <p14:creationId xmlns:p14="http://schemas.microsoft.com/office/powerpoint/2010/main" val="126831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C10B-CA35-4C55-933D-BB21E3AB381E}"/>
              </a:ext>
            </a:extLst>
          </p:cNvPr>
          <p:cNvSpPr>
            <a:spLocks noGrp="1"/>
          </p:cNvSpPr>
          <p:nvPr>
            <p:ph type="title"/>
          </p:nvPr>
        </p:nvSpPr>
        <p:spPr>
          <a:xfrm>
            <a:off x="887896" y="537748"/>
            <a:ext cx="4569749" cy="1105522"/>
          </a:xfrm>
        </p:spPr>
        <p:txBody>
          <a:bodyPr>
            <a:normAutofit/>
          </a:bodyPr>
          <a:lstStyle/>
          <a:p>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Asset income by education of HHH in 2018 relative to av labor </a:t>
            </a:r>
            <a:r>
              <a:rPr kumimoji="0" lang="en-US" sz="2400" b="0" i="0" u="none" strike="noStrike" kern="1200" cap="none" spc="0" normalizeH="0" baseline="0" noProof="0" dirty="0" err="1">
                <a:ln>
                  <a:noFill/>
                </a:ln>
                <a:solidFill>
                  <a:prstClr val="black"/>
                </a:solidFill>
                <a:effectLst/>
                <a:uLnTx/>
                <a:uFillTx/>
                <a:latin typeface="Calibri Light" panose="020F0302020204030204"/>
                <a:ea typeface="+mj-ea"/>
                <a:cs typeface="+mj-cs"/>
              </a:rPr>
              <a:t>inc</a:t>
            </a: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 ages 30-49</a:t>
            </a:r>
            <a:endParaRPr lang="en-US" sz="2400" dirty="0"/>
          </a:p>
        </p:txBody>
      </p:sp>
      <p:pic>
        <p:nvPicPr>
          <p:cNvPr id="4" name="Content Placeholder 3">
            <a:extLst>
              <a:ext uri="{FF2B5EF4-FFF2-40B4-BE49-F238E27FC236}">
                <a16:creationId xmlns:a16="http://schemas.microsoft.com/office/drawing/2014/main" id="{B7B10759-D8FA-40E8-B3AC-DB9AC70C9039}"/>
              </a:ext>
            </a:extLst>
          </p:cNvPr>
          <p:cNvPicPr>
            <a:picLocks noGrp="1" noChangeAspect="1"/>
          </p:cNvPicPr>
          <p:nvPr>
            <p:ph idx="1"/>
          </p:nvPr>
        </p:nvPicPr>
        <p:blipFill>
          <a:blip r:embed="rId2"/>
          <a:stretch>
            <a:fillRect/>
          </a:stretch>
        </p:blipFill>
        <p:spPr>
          <a:xfrm>
            <a:off x="5457645" y="537748"/>
            <a:ext cx="6143484" cy="5717277"/>
          </a:xfrm>
          <a:prstGeom prst="rect">
            <a:avLst/>
          </a:prstGeom>
        </p:spPr>
      </p:pic>
      <p:pic>
        <p:nvPicPr>
          <p:cNvPr id="5" name="Picture 4">
            <a:extLst>
              <a:ext uri="{FF2B5EF4-FFF2-40B4-BE49-F238E27FC236}">
                <a16:creationId xmlns:a16="http://schemas.microsoft.com/office/drawing/2014/main" id="{3CD102B3-1B05-46F5-A807-158BA09CDB7A}"/>
              </a:ext>
            </a:extLst>
          </p:cNvPr>
          <p:cNvPicPr>
            <a:picLocks noChangeAspect="1"/>
          </p:cNvPicPr>
          <p:nvPr/>
        </p:nvPicPr>
        <p:blipFill>
          <a:blip r:embed="rId3"/>
          <a:stretch>
            <a:fillRect/>
          </a:stretch>
        </p:blipFill>
        <p:spPr>
          <a:xfrm>
            <a:off x="887896" y="1918156"/>
            <a:ext cx="4199580" cy="2030991"/>
          </a:xfrm>
          <a:prstGeom prst="rect">
            <a:avLst/>
          </a:prstGeom>
        </p:spPr>
      </p:pic>
      <p:sp>
        <p:nvSpPr>
          <p:cNvPr id="6" name="TextBox 5">
            <a:extLst>
              <a:ext uri="{FF2B5EF4-FFF2-40B4-BE49-F238E27FC236}">
                <a16:creationId xmlns:a16="http://schemas.microsoft.com/office/drawing/2014/main" id="{94C55D1E-5497-4532-802F-46CF5EF81C72}"/>
              </a:ext>
            </a:extLst>
          </p:cNvPr>
          <p:cNvSpPr txBox="1"/>
          <p:nvPr/>
        </p:nvSpPr>
        <p:spPr>
          <a:xfrm>
            <a:off x="1219254" y="1441369"/>
            <a:ext cx="1828800" cy="646331"/>
          </a:xfrm>
          <a:prstGeom prst="rect">
            <a:avLst/>
          </a:prstGeom>
          <a:noFill/>
        </p:spPr>
        <p:txBody>
          <a:bodyPr wrap="square" rtlCol="0">
            <a:spAutoFit/>
          </a:bodyPr>
          <a:lstStyle/>
          <a:p>
            <a:r>
              <a:rPr lang="en-US" dirty="0"/>
              <a:t>By educ</a:t>
            </a:r>
          </a:p>
          <a:p>
            <a:r>
              <a:rPr lang="en-US" dirty="0"/>
              <a:t>1988	2018</a:t>
            </a:r>
          </a:p>
        </p:txBody>
      </p:sp>
      <p:sp>
        <p:nvSpPr>
          <p:cNvPr id="7" name="TextBox 6">
            <a:extLst>
              <a:ext uri="{FF2B5EF4-FFF2-40B4-BE49-F238E27FC236}">
                <a16:creationId xmlns:a16="http://schemas.microsoft.com/office/drawing/2014/main" id="{92C96C52-36AC-467A-B473-72D5F74BCE4A}"/>
              </a:ext>
            </a:extLst>
          </p:cNvPr>
          <p:cNvSpPr txBox="1"/>
          <p:nvPr/>
        </p:nvSpPr>
        <p:spPr>
          <a:xfrm>
            <a:off x="3172770" y="1594990"/>
            <a:ext cx="1828800" cy="646331"/>
          </a:xfrm>
          <a:prstGeom prst="rect">
            <a:avLst/>
          </a:prstGeom>
          <a:noFill/>
        </p:spPr>
        <p:txBody>
          <a:bodyPr wrap="square" rtlCol="0">
            <a:spAutoFit/>
          </a:bodyPr>
          <a:lstStyle/>
          <a:p>
            <a:r>
              <a:rPr lang="en-US" dirty="0"/>
              <a:t>By educ quintile</a:t>
            </a:r>
          </a:p>
          <a:p>
            <a:r>
              <a:rPr lang="en-US" dirty="0"/>
              <a:t>1988	2018</a:t>
            </a:r>
          </a:p>
        </p:txBody>
      </p:sp>
      <p:sp>
        <p:nvSpPr>
          <p:cNvPr id="8" name="TextBox 7">
            <a:extLst>
              <a:ext uri="{FF2B5EF4-FFF2-40B4-BE49-F238E27FC236}">
                <a16:creationId xmlns:a16="http://schemas.microsoft.com/office/drawing/2014/main" id="{5B48C6C2-B889-4478-8438-F65ACCE1C755}"/>
              </a:ext>
            </a:extLst>
          </p:cNvPr>
          <p:cNvSpPr txBox="1"/>
          <p:nvPr/>
        </p:nvSpPr>
        <p:spPr>
          <a:xfrm>
            <a:off x="887896" y="4350327"/>
            <a:ext cx="4199580" cy="2308324"/>
          </a:xfrm>
          <a:prstGeom prst="rect">
            <a:avLst/>
          </a:prstGeom>
          <a:noFill/>
        </p:spPr>
        <p:txBody>
          <a:bodyPr wrap="square" rtlCol="0">
            <a:spAutoFit/>
          </a:bodyPr>
          <a:lstStyle/>
          <a:p>
            <a:r>
              <a:rPr lang="en-US" dirty="0"/>
              <a:t>Inequality in asset income rises by both measures but seems much too small.</a:t>
            </a:r>
          </a:p>
          <a:p>
            <a:endParaRPr lang="en-US" dirty="0"/>
          </a:p>
          <a:p>
            <a:r>
              <a:rPr lang="en-US" dirty="0"/>
              <a:t>Inequality is always greater for educ </a:t>
            </a:r>
            <a:r>
              <a:rPr lang="en-US" i="1" dirty="0"/>
              <a:t>level</a:t>
            </a:r>
            <a:r>
              <a:rPr lang="en-US" dirty="0"/>
              <a:t> than for </a:t>
            </a:r>
            <a:r>
              <a:rPr lang="en-US" i="1" dirty="0"/>
              <a:t>quintiles</a:t>
            </a:r>
            <a:r>
              <a:rPr lang="en-US" dirty="0"/>
              <a:t>.</a:t>
            </a:r>
          </a:p>
          <a:p>
            <a:endParaRPr lang="en-US" dirty="0"/>
          </a:p>
          <a:p>
            <a:r>
              <a:rPr lang="en-US" dirty="0"/>
              <a:t>But </a:t>
            </a:r>
            <a:r>
              <a:rPr lang="en-US" b="1" dirty="0"/>
              <a:t>ratios at age 70 are 5.0 and  4.5 in 1988, and 7 and 5 in 2018.</a:t>
            </a:r>
          </a:p>
        </p:txBody>
      </p:sp>
      <p:sp>
        <p:nvSpPr>
          <p:cNvPr id="9" name="TextBox 8">
            <a:extLst>
              <a:ext uri="{FF2B5EF4-FFF2-40B4-BE49-F238E27FC236}">
                <a16:creationId xmlns:a16="http://schemas.microsoft.com/office/drawing/2014/main" id="{C4599C29-940F-4888-A750-D2B9F7F81BFD}"/>
              </a:ext>
            </a:extLst>
          </p:cNvPr>
          <p:cNvSpPr txBox="1"/>
          <p:nvPr/>
        </p:nvSpPr>
        <p:spPr>
          <a:xfrm>
            <a:off x="2186654" y="1918155"/>
            <a:ext cx="505386" cy="369332"/>
          </a:xfrm>
          <a:prstGeom prst="rect">
            <a:avLst/>
          </a:prstGeom>
          <a:noFill/>
        </p:spPr>
        <p:txBody>
          <a:bodyPr wrap="square" rtlCol="0">
            <a:spAutoFit/>
          </a:bodyPr>
          <a:lstStyle/>
          <a:p>
            <a:r>
              <a:rPr lang="en-US" dirty="0"/>
              <a:t>1.8</a:t>
            </a:r>
          </a:p>
        </p:txBody>
      </p:sp>
      <p:sp>
        <p:nvSpPr>
          <p:cNvPr id="10" name="TextBox 9">
            <a:extLst>
              <a:ext uri="{FF2B5EF4-FFF2-40B4-BE49-F238E27FC236}">
                <a16:creationId xmlns:a16="http://schemas.microsoft.com/office/drawing/2014/main" id="{6DCFB516-EF11-47D0-A7A3-3A789E2E37DE}"/>
              </a:ext>
            </a:extLst>
          </p:cNvPr>
          <p:cNvSpPr txBox="1"/>
          <p:nvPr/>
        </p:nvSpPr>
        <p:spPr>
          <a:xfrm>
            <a:off x="1379514" y="2261682"/>
            <a:ext cx="505386" cy="369332"/>
          </a:xfrm>
          <a:prstGeom prst="rect">
            <a:avLst/>
          </a:prstGeom>
          <a:noFill/>
        </p:spPr>
        <p:txBody>
          <a:bodyPr wrap="square" rtlCol="0">
            <a:spAutoFit/>
          </a:bodyPr>
          <a:lstStyle/>
          <a:p>
            <a:r>
              <a:rPr lang="en-US" dirty="0"/>
              <a:t>1.4</a:t>
            </a:r>
          </a:p>
        </p:txBody>
      </p:sp>
      <p:sp>
        <p:nvSpPr>
          <p:cNvPr id="11" name="TextBox 10">
            <a:extLst>
              <a:ext uri="{FF2B5EF4-FFF2-40B4-BE49-F238E27FC236}">
                <a16:creationId xmlns:a16="http://schemas.microsoft.com/office/drawing/2014/main" id="{F6AAF6F8-681B-4D87-A502-50304F472681}"/>
              </a:ext>
            </a:extLst>
          </p:cNvPr>
          <p:cNvSpPr txBox="1"/>
          <p:nvPr/>
        </p:nvSpPr>
        <p:spPr>
          <a:xfrm>
            <a:off x="6096000" y="3763616"/>
            <a:ext cx="4678017" cy="954107"/>
          </a:xfrm>
          <a:prstGeom prst="rect">
            <a:avLst/>
          </a:prstGeom>
          <a:solidFill>
            <a:schemeClr val="accent1">
              <a:lumMod val="20000"/>
              <a:lumOff val="80000"/>
            </a:schemeClr>
          </a:solidFill>
        </p:spPr>
        <p:txBody>
          <a:bodyPr wrap="square" rtlCol="0">
            <a:spAutoFit/>
          </a:bodyPr>
          <a:lstStyle/>
          <a:p>
            <a:r>
              <a:rPr lang="en-US" sz="2800" dirty="0"/>
              <a:t>Some error in these; they are too low in 2018.</a:t>
            </a:r>
          </a:p>
        </p:txBody>
      </p:sp>
    </p:spTree>
    <p:extLst>
      <p:ext uri="{BB962C8B-B14F-4D97-AF65-F5344CB8AC3E}">
        <p14:creationId xmlns:p14="http://schemas.microsoft.com/office/powerpoint/2010/main" val="241224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BF6A-ECF5-411B-872B-C13A855E70F9}"/>
              </a:ext>
            </a:extLst>
          </p:cNvPr>
          <p:cNvSpPr>
            <a:spLocks noGrp="1"/>
          </p:cNvSpPr>
          <p:nvPr>
            <p:ph type="title"/>
          </p:nvPr>
        </p:nvSpPr>
        <p:spPr>
          <a:xfrm>
            <a:off x="838200" y="365126"/>
            <a:ext cx="10515600" cy="939568"/>
          </a:xfrm>
        </p:spPr>
        <p:txBody>
          <a:bodyPr/>
          <a:lstStyle/>
          <a:p>
            <a:r>
              <a:rPr lang="en-US" dirty="0"/>
              <a:t>Introduction</a:t>
            </a:r>
          </a:p>
        </p:txBody>
      </p:sp>
      <p:sp>
        <p:nvSpPr>
          <p:cNvPr id="3" name="Content Placeholder 2">
            <a:extLst>
              <a:ext uri="{FF2B5EF4-FFF2-40B4-BE49-F238E27FC236}">
                <a16:creationId xmlns:a16="http://schemas.microsoft.com/office/drawing/2014/main" id="{DAB411F9-C3DD-44A8-BC9B-A472AF7385B7}"/>
              </a:ext>
            </a:extLst>
          </p:cNvPr>
          <p:cNvSpPr>
            <a:spLocks noGrp="1"/>
          </p:cNvSpPr>
          <p:nvPr>
            <p:ph idx="1"/>
          </p:nvPr>
        </p:nvSpPr>
        <p:spPr>
          <a:xfrm>
            <a:off x="838200" y="1494263"/>
            <a:ext cx="10515600" cy="4682700"/>
          </a:xfrm>
        </p:spPr>
        <p:txBody>
          <a:bodyPr>
            <a:normAutofit fontScale="47500" lnSpcReduction="20000"/>
          </a:bodyPr>
          <a:lstStyle/>
          <a:p>
            <a:pPr>
              <a:lnSpc>
                <a:spcPct val="107000"/>
              </a:lnSpc>
              <a:spcBef>
                <a:spcPts val="0"/>
              </a:spcBef>
            </a:pPr>
            <a:r>
              <a:rPr lang="en-US" sz="5900" dirty="0"/>
              <a:t>NTA has many uses, for example</a:t>
            </a:r>
          </a:p>
          <a:p>
            <a:pPr lvl="1">
              <a:lnSpc>
                <a:spcPct val="110000"/>
              </a:lnSpc>
              <a:buFont typeface="Wingdings" panose="05000000000000000000" pitchFamily="2" charset="2"/>
              <a:buChar char="Ø"/>
            </a:pPr>
            <a:r>
              <a:rPr lang="en-US" sz="4400" dirty="0"/>
              <a:t>Economics effects of demographic transition</a:t>
            </a:r>
          </a:p>
          <a:p>
            <a:pPr lvl="1">
              <a:lnSpc>
                <a:spcPct val="110000"/>
              </a:lnSpc>
              <a:buFont typeface="Wingdings" panose="05000000000000000000" pitchFamily="2" charset="2"/>
              <a:buChar char="Ø"/>
            </a:pPr>
            <a:r>
              <a:rPr lang="en-US" sz="4400" dirty="0"/>
              <a:t>Economic effects of population aging</a:t>
            </a:r>
          </a:p>
          <a:p>
            <a:pPr lvl="1">
              <a:lnSpc>
                <a:spcPct val="110000"/>
              </a:lnSpc>
              <a:buFont typeface="Wingdings" panose="05000000000000000000" pitchFamily="2" charset="2"/>
              <a:buChar char="Ø"/>
            </a:pPr>
            <a:r>
              <a:rPr lang="en-US" sz="4400" dirty="0"/>
              <a:t>Insights for the economic life cycle</a:t>
            </a:r>
          </a:p>
          <a:p>
            <a:pPr lvl="1">
              <a:lnSpc>
                <a:spcPct val="110000"/>
              </a:lnSpc>
              <a:buFont typeface="Wingdings" panose="05000000000000000000" pitchFamily="2" charset="2"/>
              <a:buChar char="Ø"/>
            </a:pPr>
            <a:r>
              <a:rPr lang="en-US" sz="4400" dirty="0"/>
              <a:t>National and regional differences in support systems</a:t>
            </a:r>
          </a:p>
          <a:p>
            <a:pPr lvl="1">
              <a:lnSpc>
                <a:spcPct val="110000"/>
              </a:lnSpc>
              <a:buFont typeface="Wingdings" panose="05000000000000000000" pitchFamily="2" charset="2"/>
              <a:buChar char="Ø"/>
            </a:pPr>
            <a:r>
              <a:rPr lang="en-US" sz="4400" dirty="0"/>
              <a:t>Fiscal impacts of population aging</a:t>
            </a:r>
          </a:p>
          <a:p>
            <a:pPr>
              <a:lnSpc>
                <a:spcPct val="107000"/>
              </a:lnSpc>
              <a:spcBef>
                <a:spcPts val="0"/>
              </a:spcBef>
            </a:pPr>
            <a:r>
              <a:rPr lang="en-US" sz="5900" dirty="0"/>
              <a:t>A different use: to analyze inequality.</a:t>
            </a:r>
          </a:p>
          <a:p>
            <a:pPr marR="0" lvl="1" fontAlgn="auto">
              <a:lnSpc>
                <a:spcPct val="110000"/>
              </a:lnSpc>
              <a:spcAft>
                <a:spcPts val="0"/>
              </a:spcAft>
              <a:buClrTx/>
              <a:buSzTx/>
              <a:buFont typeface="Wingdings" panose="05000000000000000000" pitchFamily="2" charset="2"/>
              <a:buChar char="Ø"/>
              <a:tabLst/>
              <a:defRPr/>
            </a:pPr>
            <a:r>
              <a:rPr lang="en-US" sz="4400" dirty="0"/>
              <a:t>Growing interest in inequality in past decades</a:t>
            </a:r>
          </a:p>
          <a:p>
            <a:pPr lvl="1">
              <a:lnSpc>
                <a:spcPct val="110000"/>
              </a:lnSpc>
              <a:buFont typeface="Wingdings" panose="05000000000000000000" pitchFamily="2" charset="2"/>
              <a:buChar char="Ø"/>
              <a:defRPr/>
            </a:pPr>
            <a:r>
              <a:rPr lang="en-US" sz="4400" dirty="0"/>
              <a:t>Recent work has focused on primary income e.g. “Distributional National Accounts” (</a:t>
            </a:r>
            <a:r>
              <a:rPr lang="en-US" sz="4400" dirty="0" err="1"/>
              <a:t>Saez</a:t>
            </a:r>
            <a:r>
              <a:rPr lang="en-US" sz="4400" dirty="0"/>
              <a:t> and Zucman) and on wealth (Piketty, </a:t>
            </a:r>
            <a:r>
              <a:rPr lang="en-US" sz="4400" dirty="0" err="1"/>
              <a:t>Saez</a:t>
            </a:r>
            <a:r>
              <a:rPr lang="en-US" sz="4400" dirty="0"/>
              <a:t>, Zucman)</a:t>
            </a:r>
          </a:p>
          <a:p>
            <a:pPr marR="0" lvl="1" fontAlgn="auto">
              <a:lnSpc>
                <a:spcPct val="110000"/>
              </a:lnSpc>
              <a:spcAft>
                <a:spcPts val="0"/>
              </a:spcAft>
              <a:buClrTx/>
              <a:buSzTx/>
              <a:buFont typeface="Wingdings" panose="05000000000000000000" pitchFamily="2" charset="2"/>
              <a:buChar char="Ø"/>
              <a:tabLst/>
              <a:defRPr/>
            </a:pPr>
            <a:r>
              <a:rPr lang="en-US" sz="4400" dirty="0"/>
              <a:t>NTA has a special contribution by including public and private transfers and covering children as well as adults. </a:t>
            </a:r>
          </a:p>
          <a:p>
            <a:pPr marL="457200" marR="0" lvl="1" indent="0" algn="l" defTabSz="914400" rtl="0" eaLnBrk="1" fontAlgn="auto" latinLnBrk="0" hangingPunct="1">
              <a:lnSpc>
                <a:spcPct val="107000"/>
              </a:lnSpc>
              <a:spcBef>
                <a:spcPts val="0"/>
              </a:spcBef>
              <a:spcAft>
                <a:spcPts val="0"/>
              </a:spcAft>
              <a:buClrTx/>
              <a:buSzTx/>
              <a:buNone/>
              <a:tabLst/>
              <a:defRPr/>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7279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F19E-C06C-482C-8320-5F4AA1722D88}"/>
              </a:ext>
            </a:extLst>
          </p:cNvPr>
          <p:cNvSpPr>
            <a:spLocks noGrp="1"/>
          </p:cNvSpPr>
          <p:nvPr>
            <p:ph type="title"/>
          </p:nvPr>
        </p:nvSpPr>
        <p:spPr>
          <a:xfrm>
            <a:off x="905069" y="272858"/>
            <a:ext cx="10832841" cy="1313345"/>
          </a:xfrm>
        </p:spPr>
        <p:txBody>
          <a:bodyPr>
            <a:normAutofit fontScale="9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Inequality in labor income by age for whole population ages 25-60 by year from 2006 to 2018.</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Median over ages of ratios.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Red lines mark Great Recession, July 2008 to 2011.</a:t>
            </a:r>
            <a:endParaRPr lang="en-US" sz="2400" dirty="0"/>
          </a:p>
        </p:txBody>
      </p:sp>
      <p:pic>
        <p:nvPicPr>
          <p:cNvPr id="4" name="Content Placeholder 3">
            <a:extLst>
              <a:ext uri="{FF2B5EF4-FFF2-40B4-BE49-F238E27FC236}">
                <a16:creationId xmlns:a16="http://schemas.microsoft.com/office/drawing/2014/main" id="{1593F844-9099-47CA-A8AD-FDEC260705A1}"/>
              </a:ext>
            </a:extLst>
          </p:cNvPr>
          <p:cNvPicPr>
            <a:picLocks noGrp="1" noChangeAspect="1"/>
          </p:cNvPicPr>
          <p:nvPr>
            <p:ph idx="1"/>
          </p:nvPr>
        </p:nvPicPr>
        <p:blipFill>
          <a:blip r:embed="rId2"/>
          <a:stretch>
            <a:fillRect/>
          </a:stretch>
        </p:blipFill>
        <p:spPr>
          <a:xfrm>
            <a:off x="983735" y="1717288"/>
            <a:ext cx="9975430" cy="3390526"/>
          </a:xfrm>
          <a:prstGeom prst="rect">
            <a:avLst/>
          </a:prstGeom>
        </p:spPr>
      </p:pic>
      <p:sp>
        <p:nvSpPr>
          <p:cNvPr id="3" name="TextBox 2">
            <a:extLst>
              <a:ext uri="{FF2B5EF4-FFF2-40B4-BE49-F238E27FC236}">
                <a16:creationId xmlns:a16="http://schemas.microsoft.com/office/drawing/2014/main" id="{D2AE6B4D-3519-4321-AFB7-0F09A6B1A538}"/>
              </a:ext>
            </a:extLst>
          </p:cNvPr>
          <p:cNvSpPr txBox="1"/>
          <p:nvPr/>
        </p:nvSpPr>
        <p:spPr>
          <a:xfrm>
            <a:off x="1219201" y="5107814"/>
            <a:ext cx="2962030" cy="1477328"/>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Rises rapidly after recession hit in July 2008, continuing until 2011. Then declines very slowly never reaching initial level of equality. </a:t>
            </a:r>
            <a:endParaRPr lang="en-US" dirty="0"/>
          </a:p>
        </p:txBody>
      </p:sp>
      <p:cxnSp>
        <p:nvCxnSpPr>
          <p:cNvPr id="6" name="Straight Connector 5">
            <a:extLst>
              <a:ext uri="{FF2B5EF4-FFF2-40B4-BE49-F238E27FC236}">
                <a16:creationId xmlns:a16="http://schemas.microsoft.com/office/drawing/2014/main" id="{A8477621-79DB-4542-9C59-F2E495384E4E}"/>
              </a:ext>
            </a:extLst>
          </p:cNvPr>
          <p:cNvCxnSpPr>
            <a:cxnSpLocks/>
          </p:cNvCxnSpPr>
          <p:nvPr/>
        </p:nvCxnSpPr>
        <p:spPr>
          <a:xfrm flipH="1">
            <a:off x="1922589" y="2540000"/>
            <a:ext cx="1" cy="19069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2AEBB0-CC9B-4924-A53C-FEAE4CF35EE2}"/>
              </a:ext>
            </a:extLst>
          </p:cNvPr>
          <p:cNvCxnSpPr>
            <a:cxnSpLocks/>
          </p:cNvCxnSpPr>
          <p:nvPr/>
        </p:nvCxnSpPr>
        <p:spPr>
          <a:xfrm flipH="1">
            <a:off x="2534544" y="2540000"/>
            <a:ext cx="1" cy="19069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20B6C1-E258-497C-992A-B135D80F2EDB}"/>
              </a:ext>
            </a:extLst>
          </p:cNvPr>
          <p:cNvCxnSpPr>
            <a:cxnSpLocks/>
          </p:cNvCxnSpPr>
          <p:nvPr/>
        </p:nvCxnSpPr>
        <p:spPr>
          <a:xfrm flipH="1">
            <a:off x="5996199" y="2614645"/>
            <a:ext cx="1" cy="19069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34AF08-4D5C-4139-8D8C-D3B39DEE2DC5}"/>
              </a:ext>
            </a:extLst>
          </p:cNvPr>
          <p:cNvCxnSpPr>
            <a:cxnSpLocks/>
          </p:cNvCxnSpPr>
          <p:nvPr/>
        </p:nvCxnSpPr>
        <p:spPr>
          <a:xfrm flipH="1">
            <a:off x="5384245" y="2540000"/>
            <a:ext cx="1" cy="19069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8439F5-78EB-4CA6-98B0-39498D32F9DA}"/>
              </a:ext>
            </a:extLst>
          </p:cNvPr>
          <p:cNvCxnSpPr>
            <a:cxnSpLocks/>
          </p:cNvCxnSpPr>
          <p:nvPr/>
        </p:nvCxnSpPr>
        <p:spPr>
          <a:xfrm flipH="1">
            <a:off x="9457858" y="2540000"/>
            <a:ext cx="1" cy="19069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4C3AFE-74AD-4592-B5A5-90D32AAFBF8E}"/>
              </a:ext>
            </a:extLst>
          </p:cNvPr>
          <p:cNvCxnSpPr>
            <a:cxnSpLocks/>
          </p:cNvCxnSpPr>
          <p:nvPr/>
        </p:nvCxnSpPr>
        <p:spPr>
          <a:xfrm flipH="1">
            <a:off x="8845903" y="2540000"/>
            <a:ext cx="1" cy="19069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1C3BE8-CBE7-4168-B73D-D7088C5FD0A3}"/>
              </a:ext>
            </a:extLst>
          </p:cNvPr>
          <p:cNvSpPr txBox="1"/>
          <p:nvPr/>
        </p:nvSpPr>
        <p:spPr>
          <a:xfrm>
            <a:off x="4689630" y="4844116"/>
            <a:ext cx="2962030" cy="175432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Advantage of BA+ relative to &lt;HS jumped when recession hit. Stayed high for six years, dropping down in 2015 as labor market tightened and unemployment dropped. </a:t>
            </a:r>
            <a:endParaRPr lang="en-US" dirty="0"/>
          </a:p>
        </p:txBody>
      </p:sp>
      <p:sp>
        <p:nvSpPr>
          <p:cNvPr id="15" name="TextBox 14">
            <a:extLst>
              <a:ext uri="{FF2B5EF4-FFF2-40B4-BE49-F238E27FC236}">
                <a16:creationId xmlns:a16="http://schemas.microsoft.com/office/drawing/2014/main" id="{302869A9-7A8D-4D78-BFFC-5445973A9889}"/>
              </a:ext>
            </a:extLst>
          </p:cNvPr>
          <p:cNvSpPr txBox="1"/>
          <p:nvPr/>
        </p:nvSpPr>
        <p:spPr>
          <a:xfrm>
            <a:off x="8010769" y="4830816"/>
            <a:ext cx="2962030" cy="175432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Ratio dropped from 1.93 throughout period, apparently unrelated to recession, ending in 2018 with males still getting 1.67 times more. </a:t>
            </a:r>
            <a:endParaRPr lang="en-US" dirty="0"/>
          </a:p>
        </p:txBody>
      </p:sp>
      <p:sp>
        <p:nvSpPr>
          <p:cNvPr id="16" name="TextBox 15">
            <a:extLst>
              <a:ext uri="{FF2B5EF4-FFF2-40B4-BE49-F238E27FC236}">
                <a16:creationId xmlns:a16="http://schemas.microsoft.com/office/drawing/2014/main" id="{BE493685-621A-4EAA-9BCE-A63CFECC29E7}"/>
              </a:ext>
            </a:extLst>
          </p:cNvPr>
          <p:cNvSpPr txBox="1"/>
          <p:nvPr/>
        </p:nvSpPr>
        <p:spPr>
          <a:xfrm>
            <a:off x="1232835" y="1551128"/>
            <a:ext cx="3035557" cy="923330"/>
          </a:xfrm>
          <a:prstGeom prst="rect">
            <a:avLst/>
          </a:prstGeom>
          <a:solidFill>
            <a:schemeClr val="bg1"/>
          </a:solid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Most general: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Ratios of interquartile ranges (75% to 25% of distribution).</a:t>
            </a:r>
            <a:endParaRPr lang="en-US" dirty="0"/>
          </a:p>
        </p:txBody>
      </p:sp>
      <p:sp>
        <p:nvSpPr>
          <p:cNvPr id="17" name="TextBox 16">
            <a:extLst>
              <a:ext uri="{FF2B5EF4-FFF2-40B4-BE49-F238E27FC236}">
                <a16:creationId xmlns:a16="http://schemas.microsoft.com/office/drawing/2014/main" id="{63C63A4D-4C71-43EE-B34A-F98A35599206}"/>
              </a:ext>
            </a:extLst>
          </p:cNvPr>
          <p:cNvSpPr txBox="1"/>
          <p:nvPr/>
        </p:nvSpPr>
        <p:spPr>
          <a:xfrm>
            <a:off x="4689630" y="1519218"/>
            <a:ext cx="3035557" cy="646331"/>
          </a:xfrm>
          <a:prstGeom prst="rect">
            <a:avLst/>
          </a:prstGeom>
          <a:solidFill>
            <a:schemeClr val="bg1"/>
          </a:solidFill>
        </p:spPr>
        <p:txBody>
          <a:bodyPr wrap="square" rtlCol="0">
            <a:spAutoFit/>
          </a:bodyPr>
          <a:lstStyle/>
          <a:p>
            <a:r>
              <a:rPr lang="en-US" dirty="0"/>
              <a:t>By education: At least BA to less than secondary degree.</a:t>
            </a:r>
          </a:p>
        </p:txBody>
      </p:sp>
      <p:sp>
        <p:nvSpPr>
          <p:cNvPr id="18" name="TextBox 17">
            <a:extLst>
              <a:ext uri="{FF2B5EF4-FFF2-40B4-BE49-F238E27FC236}">
                <a16:creationId xmlns:a16="http://schemas.microsoft.com/office/drawing/2014/main" id="{D40529A3-3460-47B0-AA4E-4464B9D8ADA9}"/>
              </a:ext>
            </a:extLst>
          </p:cNvPr>
          <p:cNvSpPr txBox="1"/>
          <p:nvPr/>
        </p:nvSpPr>
        <p:spPr>
          <a:xfrm>
            <a:off x="8213770" y="1103854"/>
            <a:ext cx="3035557" cy="646331"/>
          </a:xfrm>
          <a:prstGeom prst="rect">
            <a:avLst/>
          </a:prstGeom>
          <a:solidFill>
            <a:schemeClr val="bg1"/>
          </a:solid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By sex: ratio of male to female.</a:t>
            </a:r>
            <a:endParaRPr lang="en-US" dirty="0"/>
          </a:p>
        </p:txBody>
      </p:sp>
    </p:spTree>
    <p:extLst>
      <p:ext uri="{BB962C8B-B14F-4D97-AF65-F5344CB8AC3E}">
        <p14:creationId xmlns:p14="http://schemas.microsoft.com/office/powerpoint/2010/main" val="2993933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C283-881E-4AF3-93D7-9BA79582BB7F}"/>
              </a:ext>
            </a:extLst>
          </p:cNvPr>
          <p:cNvSpPr>
            <a:spLocks noGrp="1"/>
          </p:cNvSpPr>
          <p:nvPr>
            <p:ph type="title"/>
          </p:nvPr>
        </p:nvSpPr>
        <p:spPr/>
        <p:txBody>
          <a:bodyPr>
            <a:normAutofit fontScale="9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 different look: Educational disparities over time.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Comparison of educational disparities in labor income, consumption, and public cash transfers (excluding Social Security old age benefits). Median of ratios of medians across age for BA+/&lt;HS.</a:t>
            </a:r>
            <a:endParaRPr lang="en-US" sz="2400" dirty="0"/>
          </a:p>
        </p:txBody>
      </p:sp>
      <p:pic>
        <p:nvPicPr>
          <p:cNvPr id="4" name="Content Placeholder 3">
            <a:extLst>
              <a:ext uri="{FF2B5EF4-FFF2-40B4-BE49-F238E27FC236}">
                <a16:creationId xmlns:a16="http://schemas.microsoft.com/office/drawing/2014/main" id="{C2A5BFD8-2DFD-4E1C-97C4-B24102BD6CA5}"/>
              </a:ext>
            </a:extLst>
          </p:cNvPr>
          <p:cNvPicPr>
            <a:picLocks noGrp="1" noChangeAspect="1"/>
          </p:cNvPicPr>
          <p:nvPr>
            <p:ph idx="1"/>
          </p:nvPr>
        </p:nvPicPr>
        <p:blipFill>
          <a:blip r:embed="rId2"/>
          <a:stretch>
            <a:fillRect/>
          </a:stretch>
        </p:blipFill>
        <p:spPr>
          <a:xfrm>
            <a:off x="4757936" y="1690688"/>
            <a:ext cx="6042991" cy="4388456"/>
          </a:xfrm>
          <a:prstGeom prst="rect">
            <a:avLst/>
          </a:prstGeom>
        </p:spPr>
      </p:pic>
      <p:sp>
        <p:nvSpPr>
          <p:cNvPr id="3" name="TextBox 2">
            <a:extLst>
              <a:ext uri="{FF2B5EF4-FFF2-40B4-BE49-F238E27FC236}">
                <a16:creationId xmlns:a16="http://schemas.microsoft.com/office/drawing/2014/main" id="{6747C346-592A-453A-B410-4639A3C33CB3}"/>
              </a:ext>
            </a:extLst>
          </p:cNvPr>
          <p:cNvSpPr txBox="1"/>
          <p:nvPr/>
        </p:nvSpPr>
        <p:spPr>
          <a:xfrm>
            <a:off x="10011747" y="2836506"/>
            <a:ext cx="1101012" cy="646331"/>
          </a:xfrm>
          <a:prstGeom prst="rect">
            <a:avLst/>
          </a:prstGeom>
          <a:solidFill>
            <a:schemeClr val="accent1">
              <a:lumMod val="20000"/>
              <a:lumOff val="80000"/>
            </a:schemeClr>
          </a:solidFill>
        </p:spPr>
        <p:txBody>
          <a:bodyPr wrap="square" rtlCol="0">
            <a:spAutoFit/>
          </a:bodyPr>
          <a:lstStyle/>
          <a:p>
            <a:r>
              <a:rPr lang="en-US" dirty="0"/>
              <a:t>Same as last slide</a:t>
            </a:r>
          </a:p>
        </p:txBody>
      </p:sp>
      <p:sp>
        <p:nvSpPr>
          <p:cNvPr id="6" name="TextBox 5">
            <a:extLst>
              <a:ext uri="{FF2B5EF4-FFF2-40B4-BE49-F238E27FC236}">
                <a16:creationId xmlns:a16="http://schemas.microsoft.com/office/drawing/2014/main" id="{DE8C6AC5-508E-476C-A3DE-F3BAA0404254}"/>
              </a:ext>
            </a:extLst>
          </p:cNvPr>
          <p:cNvSpPr txBox="1"/>
          <p:nvPr/>
        </p:nvSpPr>
        <p:spPr>
          <a:xfrm>
            <a:off x="942392" y="1912776"/>
            <a:ext cx="3620277" cy="4524315"/>
          </a:xfrm>
          <a:prstGeom prst="rect">
            <a:avLst/>
          </a:prstGeom>
          <a:noFill/>
        </p:spPr>
        <p:txBody>
          <a:bodyPr wrap="square" rtlCol="0">
            <a:spAutoFit/>
          </a:bodyPr>
          <a:lstStyle/>
          <a:p>
            <a:pPr marL="285750" indent="-285750">
              <a:buFont typeface="Arial" panose="020B0604020202020204" pitchFamily="34" charset="0"/>
              <a:buChar char="•"/>
            </a:pPr>
            <a:r>
              <a:rPr lang="en-US" dirty="0"/>
              <a:t>BA+ labor </a:t>
            </a:r>
            <a:r>
              <a:rPr lang="en-US" dirty="0" err="1"/>
              <a:t>inc</a:t>
            </a:r>
            <a:r>
              <a:rPr lang="en-US" dirty="0"/>
              <a:t> is 3.5 to 4 times as high as &lt; secondary degree.</a:t>
            </a:r>
          </a:p>
          <a:p>
            <a:endParaRPr lang="en-US" dirty="0"/>
          </a:p>
          <a:p>
            <a:pPr marL="285750" indent="-285750">
              <a:buFont typeface="Arial" panose="020B0604020202020204" pitchFamily="34" charset="0"/>
              <a:buChar char="•"/>
            </a:pPr>
            <a:r>
              <a:rPr lang="en-US" dirty="0"/>
              <a:t>BA+ consumption is only 1.7 times as high as &lt;HS.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do &lt;HS consume so much with such low labor </a:t>
            </a:r>
            <a:r>
              <a:rPr lang="en-US" dirty="0" err="1"/>
              <a:t>inc</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 receive only 25% as great public cash transfers as &lt;HS (excluding public pension)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 ratio drops when recession deepens and public transfers increase in 2009.</a:t>
            </a:r>
          </a:p>
        </p:txBody>
      </p:sp>
      <p:cxnSp>
        <p:nvCxnSpPr>
          <p:cNvPr id="7" name="Straight Arrow Connector 6">
            <a:extLst>
              <a:ext uri="{FF2B5EF4-FFF2-40B4-BE49-F238E27FC236}">
                <a16:creationId xmlns:a16="http://schemas.microsoft.com/office/drawing/2014/main" id="{59BF21F4-8C8C-4546-B336-B58F7E318A3D}"/>
              </a:ext>
            </a:extLst>
          </p:cNvPr>
          <p:cNvCxnSpPr>
            <a:cxnSpLocks/>
          </p:cNvCxnSpPr>
          <p:nvPr/>
        </p:nvCxnSpPr>
        <p:spPr>
          <a:xfrm>
            <a:off x="4040155" y="2379306"/>
            <a:ext cx="2864498" cy="6997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ED7E0BD-42D3-4C47-B637-20D9841809B1}"/>
              </a:ext>
            </a:extLst>
          </p:cNvPr>
          <p:cNvCxnSpPr>
            <a:cxnSpLocks/>
          </p:cNvCxnSpPr>
          <p:nvPr/>
        </p:nvCxnSpPr>
        <p:spPr>
          <a:xfrm>
            <a:off x="3639682" y="3122937"/>
            <a:ext cx="2761118" cy="1229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DDECA4-1979-439F-9766-D302F2E7483B}"/>
              </a:ext>
            </a:extLst>
          </p:cNvPr>
          <p:cNvCxnSpPr>
            <a:cxnSpLocks/>
          </p:cNvCxnSpPr>
          <p:nvPr/>
        </p:nvCxnSpPr>
        <p:spPr>
          <a:xfrm>
            <a:off x="3918857" y="4861249"/>
            <a:ext cx="2177143" cy="489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68A334-A141-412D-933B-F93B47DF9177}"/>
              </a:ext>
            </a:extLst>
          </p:cNvPr>
          <p:cNvCxnSpPr>
            <a:cxnSpLocks/>
          </p:cNvCxnSpPr>
          <p:nvPr/>
        </p:nvCxnSpPr>
        <p:spPr>
          <a:xfrm flipV="1">
            <a:off x="4192555" y="5365102"/>
            <a:ext cx="2864498" cy="699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1426-9755-466F-88AA-95C7F5CC43C4}"/>
              </a:ext>
            </a:extLst>
          </p:cNvPr>
          <p:cNvSpPr>
            <a:spLocks noGrp="1"/>
          </p:cNvSpPr>
          <p:nvPr>
            <p:ph type="title"/>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Total Labor income, 1992 and 2017 (constant 2017 dollars) by education of household head measured in quintiles by birth cohort, with ratios for top to bottom quintile by age.</a:t>
            </a:r>
            <a:endParaRPr lang="en-US" sz="2400" dirty="0"/>
          </a:p>
        </p:txBody>
      </p:sp>
      <p:pic>
        <p:nvPicPr>
          <p:cNvPr id="4" name="Content Placeholder 3">
            <a:extLst>
              <a:ext uri="{FF2B5EF4-FFF2-40B4-BE49-F238E27FC236}">
                <a16:creationId xmlns:a16="http://schemas.microsoft.com/office/drawing/2014/main" id="{2DD89DC7-89B7-4861-A10F-26B15E095D81}"/>
              </a:ext>
            </a:extLst>
          </p:cNvPr>
          <p:cNvPicPr>
            <a:picLocks noGrp="1" noChangeAspect="1"/>
          </p:cNvPicPr>
          <p:nvPr>
            <p:ph idx="1"/>
          </p:nvPr>
        </p:nvPicPr>
        <p:blipFill>
          <a:blip r:embed="rId2"/>
          <a:stretch>
            <a:fillRect/>
          </a:stretch>
        </p:blipFill>
        <p:spPr>
          <a:xfrm>
            <a:off x="957728" y="2531327"/>
            <a:ext cx="10186262" cy="2966224"/>
          </a:xfrm>
          <a:prstGeom prst="rect">
            <a:avLst/>
          </a:prstGeom>
        </p:spPr>
      </p:pic>
      <p:sp>
        <p:nvSpPr>
          <p:cNvPr id="3" name="TextBox 2">
            <a:extLst>
              <a:ext uri="{FF2B5EF4-FFF2-40B4-BE49-F238E27FC236}">
                <a16:creationId xmlns:a16="http://schemas.microsoft.com/office/drawing/2014/main" id="{D9EBA02B-E063-4644-B561-72ED34C992C1}"/>
              </a:ext>
            </a:extLst>
          </p:cNvPr>
          <p:cNvSpPr txBox="1"/>
          <p:nvPr/>
        </p:nvSpPr>
        <p:spPr>
          <a:xfrm>
            <a:off x="1614196" y="2531326"/>
            <a:ext cx="2743200" cy="369332"/>
          </a:xfrm>
          <a:prstGeom prst="rect">
            <a:avLst/>
          </a:prstGeom>
          <a:solidFill>
            <a:schemeClr val="bg1"/>
          </a:solidFill>
        </p:spPr>
        <p:txBody>
          <a:bodyPr wrap="square" rtlCol="0">
            <a:spAutoFit/>
          </a:bodyPr>
          <a:lstStyle/>
          <a:p>
            <a:r>
              <a:rPr lang="en-US" dirty="0"/>
              <a:t>1992 by educ quintile</a:t>
            </a:r>
          </a:p>
        </p:txBody>
      </p:sp>
      <p:sp>
        <p:nvSpPr>
          <p:cNvPr id="5" name="TextBox 4">
            <a:extLst>
              <a:ext uri="{FF2B5EF4-FFF2-40B4-BE49-F238E27FC236}">
                <a16:creationId xmlns:a16="http://schemas.microsoft.com/office/drawing/2014/main" id="{713A38A2-C2BE-478F-A58B-6C8E01E8C632}"/>
              </a:ext>
            </a:extLst>
          </p:cNvPr>
          <p:cNvSpPr txBox="1"/>
          <p:nvPr/>
        </p:nvSpPr>
        <p:spPr>
          <a:xfrm>
            <a:off x="8391459" y="2372646"/>
            <a:ext cx="2752531" cy="646331"/>
          </a:xfrm>
          <a:prstGeom prst="rect">
            <a:avLst/>
          </a:prstGeom>
          <a:solidFill>
            <a:schemeClr val="bg1"/>
          </a:solidFill>
        </p:spPr>
        <p:txBody>
          <a:bodyPr wrap="square" rtlCol="0">
            <a:spAutoFit/>
          </a:bodyPr>
          <a:lstStyle/>
          <a:p>
            <a:r>
              <a:rPr lang="en-US" dirty="0"/>
              <a:t>Ratio of 1</a:t>
            </a:r>
            <a:r>
              <a:rPr lang="en-US" baseline="30000" dirty="0"/>
              <a:t>st</a:t>
            </a:r>
            <a:r>
              <a:rPr lang="en-US" dirty="0"/>
              <a:t> to 5</a:t>
            </a:r>
            <a:r>
              <a:rPr lang="en-US" baseline="30000" dirty="0"/>
              <a:t>th</a:t>
            </a:r>
            <a:r>
              <a:rPr lang="en-US" dirty="0"/>
              <a:t> quintile in 1992 and 2017</a:t>
            </a:r>
          </a:p>
        </p:txBody>
      </p:sp>
      <p:sp>
        <p:nvSpPr>
          <p:cNvPr id="6" name="TextBox 5">
            <a:extLst>
              <a:ext uri="{FF2B5EF4-FFF2-40B4-BE49-F238E27FC236}">
                <a16:creationId xmlns:a16="http://schemas.microsoft.com/office/drawing/2014/main" id="{CFF35093-5929-48D9-AF21-8CFC64E4D60D}"/>
              </a:ext>
            </a:extLst>
          </p:cNvPr>
          <p:cNvSpPr txBox="1"/>
          <p:nvPr/>
        </p:nvSpPr>
        <p:spPr>
          <a:xfrm>
            <a:off x="5121016" y="2531327"/>
            <a:ext cx="2752531" cy="369332"/>
          </a:xfrm>
          <a:prstGeom prst="rect">
            <a:avLst/>
          </a:prstGeom>
          <a:solidFill>
            <a:schemeClr val="bg1"/>
          </a:solidFill>
        </p:spPr>
        <p:txBody>
          <a:bodyPr wrap="square" rtlCol="0">
            <a:spAutoFit/>
          </a:bodyPr>
          <a:lstStyle/>
          <a:p>
            <a:r>
              <a:rPr lang="en-US" dirty="0"/>
              <a:t>2017 by educ quintile</a:t>
            </a:r>
          </a:p>
        </p:txBody>
      </p:sp>
      <p:sp>
        <p:nvSpPr>
          <p:cNvPr id="7" name="TextBox 6">
            <a:extLst>
              <a:ext uri="{FF2B5EF4-FFF2-40B4-BE49-F238E27FC236}">
                <a16:creationId xmlns:a16="http://schemas.microsoft.com/office/drawing/2014/main" id="{889CFD4F-BB09-4630-A673-B21B0CC0C98E}"/>
              </a:ext>
            </a:extLst>
          </p:cNvPr>
          <p:cNvSpPr txBox="1"/>
          <p:nvPr/>
        </p:nvSpPr>
        <p:spPr>
          <a:xfrm>
            <a:off x="10161038" y="3244334"/>
            <a:ext cx="802432" cy="369332"/>
          </a:xfrm>
          <a:prstGeom prst="rect">
            <a:avLst/>
          </a:prstGeom>
          <a:noFill/>
        </p:spPr>
        <p:txBody>
          <a:bodyPr wrap="square" rtlCol="0">
            <a:spAutoFit/>
          </a:bodyPr>
          <a:lstStyle/>
          <a:p>
            <a:r>
              <a:rPr lang="en-US" dirty="0"/>
              <a:t>1992</a:t>
            </a:r>
          </a:p>
        </p:txBody>
      </p:sp>
      <p:sp>
        <p:nvSpPr>
          <p:cNvPr id="8" name="TextBox 7">
            <a:extLst>
              <a:ext uri="{FF2B5EF4-FFF2-40B4-BE49-F238E27FC236}">
                <a16:creationId xmlns:a16="http://schemas.microsoft.com/office/drawing/2014/main" id="{7D9A9D6F-6A4A-4F6D-8D04-0DBBF59C9D95}"/>
              </a:ext>
            </a:extLst>
          </p:cNvPr>
          <p:cNvSpPr txBox="1"/>
          <p:nvPr/>
        </p:nvSpPr>
        <p:spPr>
          <a:xfrm>
            <a:off x="10433094" y="4092259"/>
            <a:ext cx="905284" cy="369332"/>
          </a:xfrm>
          <a:prstGeom prst="rect">
            <a:avLst/>
          </a:prstGeom>
          <a:noFill/>
        </p:spPr>
        <p:txBody>
          <a:bodyPr wrap="square" rtlCol="0">
            <a:spAutoFit/>
          </a:bodyPr>
          <a:lstStyle/>
          <a:p>
            <a:r>
              <a:rPr lang="en-US" dirty="0"/>
              <a:t>2017</a:t>
            </a:r>
          </a:p>
        </p:txBody>
      </p:sp>
      <p:sp>
        <p:nvSpPr>
          <p:cNvPr id="9" name="TextBox 8">
            <a:extLst>
              <a:ext uri="{FF2B5EF4-FFF2-40B4-BE49-F238E27FC236}">
                <a16:creationId xmlns:a16="http://schemas.microsoft.com/office/drawing/2014/main" id="{6BBBFC09-1CB8-4AB0-A128-2DA9FEE2D6F3}"/>
              </a:ext>
            </a:extLst>
          </p:cNvPr>
          <p:cNvSpPr txBox="1"/>
          <p:nvPr/>
        </p:nvSpPr>
        <p:spPr>
          <a:xfrm>
            <a:off x="8142578" y="2164702"/>
            <a:ext cx="1947702" cy="1754326"/>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dirty="0"/>
              <a:t>Dispersion rises with age</a:t>
            </a:r>
          </a:p>
          <a:p>
            <a:pPr marL="285750" indent="-285750">
              <a:buFont typeface="Arial" panose="020B0604020202020204" pitchFamily="34" charset="0"/>
              <a:buChar char="•"/>
            </a:pPr>
            <a:r>
              <a:rPr lang="en-US" dirty="0"/>
              <a:t>Similar both dates</a:t>
            </a:r>
          </a:p>
          <a:p>
            <a:pPr marL="285750" indent="-285750">
              <a:buFont typeface="Arial" panose="020B0604020202020204" pitchFamily="34" charset="0"/>
              <a:buChar char="•"/>
            </a:pPr>
            <a:r>
              <a:rPr lang="en-US" dirty="0"/>
              <a:t>75+ is probably meaningless</a:t>
            </a:r>
          </a:p>
        </p:txBody>
      </p:sp>
    </p:spTree>
    <p:extLst>
      <p:ext uri="{BB962C8B-B14F-4D97-AF65-F5344CB8AC3E}">
        <p14:creationId xmlns:p14="http://schemas.microsoft.com/office/powerpoint/2010/main" val="33783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5DBD-F32A-4285-9652-638B7B03B05F}"/>
              </a:ext>
            </a:extLst>
          </p:cNvPr>
          <p:cNvSpPr>
            <a:spLocks noGrp="1"/>
          </p:cNvSpPr>
          <p:nvPr>
            <p:ph type="title"/>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Total consumption, 1992 and 2017 (constant 2017 dollars) by education of household head measured in quintiles by birth cohort, with ratios for top to bottom quintile by age</a:t>
            </a:r>
            <a:endParaRPr lang="en-US" sz="2400" dirty="0"/>
          </a:p>
        </p:txBody>
      </p:sp>
      <p:pic>
        <p:nvPicPr>
          <p:cNvPr id="4" name="Content Placeholder 3">
            <a:extLst>
              <a:ext uri="{FF2B5EF4-FFF2-40B4-BE49-F238E27FC236}">
                <a16:creationId xmlns:a16="http://schemas.microsoft.com/office/drawing/2014/main" id="{41D913AC-837C-4CC3-92E6-86702D3AF886}"/>
              </a:ext>
            </a:extLst>
          </p:cNvPr>
          <p:cNvPicPr>
            <a:picLocks noGrp="1" noChangeAspect="1"/>
          </p:cNvPicPr>
          <p:nvPr>
            <p:ph idx="1"/>
          </p:nvPr>
        </p:nvPicPr>
        <p:blipFill>
          <a:blip r:embed="rId2"/>
          <a:stretch>
            <a:fillRect/>
          </a:stretch>
        </p:blipFill>
        <p:spPr>
          <a:xfrm>
            <a:off x="883515" y="2007221"/>
            <a:ext cx="10285000" cy="2966470"/>
          </a:xfrm>
          <a:prstGeom prst="rect">
            <a:avLst/>
          </a:prstGeom>
        </p:spPr>
      </p:pic>
      <p:sp>
        <p:nvSpPr>
          <p:cNvPr id="6" name="TextBox 5">
            <a:extLst>
              <a:ext uri="{FF2B5EF4-FFF2-40B4-BE49-F238E27FC236}">
                <a16:creationId xmlns:a16="http://schemas.microsoft.com/office/drawing/2014/main" id="{7B0B7915-B93C-4E17-8453-0F8606FC5205}"/>
              </a:ext>
            </a:extLst>
          </p:cNvPr>
          <p:cNvSpPr txBox="1"/>
          <p:nvPr/>
        </p:nvSpPr>
        <p:spPr>
          <a:xfrm>
            <a:off x="8692856" y="3490456"/>
            <a:ext cx="2475659" cy="1477328"/>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dirty="0"/>
              <a:t>Similar both dates</a:t>
            </a:r>
          </a:p>
          <a:p>
            <a:pPr marL="285750" indent="-285750">
              <a:buFont typeface="Arial" panose="020B0604020202020204" pitchFamily="34" charset="0"/>
              <a:buChar char="•"/>
            </a:pPr>
            <a:r>
              <a:rPr lang="en-US" dirty="0"/>
              <a:t>Dispersion lowest for children and elderly</a:t>
            </a:r>
          </a:p>
          <a:p>
            <a:pPr marL="285750" indent="-285750">
              <a:buFont typeface="Arial" panose="020B0604020202020204" pitchFamily="34" charset="0"/>
              <a:buChar char="•"/>
            </a:pPr>
            <a:r>
              <a:rPr lang="en-US" dirty="0"/>
              <a:t>75+ is probably meaningless</a:t>
            </a:r>
          </a:p>
        </p:txBody>
      </p:sp>
      <p:sp>
        <p:nvSpPr>
          <p:cNvPr id="7" name="TextBox 6">
            <a:extLst>
              <a:ext uri="{FF2B5EF4-FFF2-40B4-BE49-F238E27FC236}">
                <a16:creationId xmlns:a16="http://schemas.microsoft.com/office/drawing/2014/main" id="{381192DF-DF51-4237-A8C9-DD947599A94D}"/>
              </a:ext>
            </a:extLst>
          </p:cNvPr>
          <p:cNvSpPr txBox="1"/>
          <p:nvPr/>
        </p:nvSpPr>
        <p:spPr>
          <a:xfrm>
            <a:off x="3387012" y="1847461"/>
            <a:ext cx="2267339" cy="1200329"/>
          </a:xfrm>
          <a:prstGeom prst="rect">
            <a:avLst/>
          </a:prstGeom>
          <a:solidFill>
            <a:schemeClr val="accent1">
              <a:lumMod val="20000"/>
              <a:lumOff val="80000"/>
            </a:schemeClr>
          </a:solidFill>
        </p:spPr>
        <p:txBody>
          <a:bodyPr wrap="square" rtlCol="0">
            <a:spAutoFit/>
          </a:bodyPr>
          <a:lstStyle/>
          <a:p>
            <a:r>
              <a:rPr lang="en-US" dirty="0"/>
              <a:t>Kink at 15-29 is bigger in 2017.</a:t>
            </a:r>
          </a:p>
          <a:p>
            <a:r>
              <a:rPr lang="en-US" dirty="0"/>
              <a:t>Due to increased higher education.</a:t>
            </a:r>
          </a:p>
        </p:txBody>
      </p:sp>
      <p:cxnSp>
        <p:nvCxnSpPr>
          <p:cNvPr id="8" name="Straight Arrow Connector 7">
            <a:extLst>
              <a:ext uri="{FF2B5EF4-FFF2-40B4-BE49-F238E27FC236}">
                <a16:creationId xmlns:a16="http://schemas.microsoft.com/office/drawing/2014/main" id="{6B8133E4-A3F6-4F57-B10C-E4CE09A7F805}"/>
              </a:ext>
            </a:extLst>
          </p:cNvPr>
          <p:cNvCxnSpPr>
            <a:cxnSpLocks/>
          </p:cNvCxnSpPr>
          <p:nvPr/>
        </p:nvCxnSpPr>
        <p:spPr>
          <a:xfrm>
            <a:off x="4814596" y="2248678"/>
            <a:ext cx="839755" cy="727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B11177-B75E-423D-BEAB-27ED08DBCA77}"/>
              </a:ext>
            </a:extLst>
          </p:cNvPr>
          <p:cNvCxnSpPr>
            <a:cxnSpLocks/>
          </p:cNvCxnSpPr>
          <p:nvPr/>
        </p:nvCxnSpPr>
        <p:spPr>
          <a:xfrm flipH="1">
            <a:off x="2313992" y="2397967"/>
            <a:ext cx="1306286" cy="10310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9521-B0FB-4157-94C6-19833A7E705F}"/>
              </a:ext>
            </a:extLst>
          </p:cNvPr>
          <p:cNvSpPr>
            <a:spLocks noGrp="1"/>
          </p:cNvSpPr>
          <p:nvPr>
            <p:ph type="title"/>
          </p:nvPr>
        </p:nvSpPr>
        <p:spPr/>
        <p:txBody>
          <a:bodyPr>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Taxes and Social Contributions, 1992 and 2017 (constant 2017 dollars) by education quintiles by age.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Taxes include all income, capital, sales and property taxes as well as social contributions like FICA taxes.</a:t>
            </a:r>
            <a:endParaRPr lang="en-US" sz="2400" dirty="0"/>
          </a:p>
        </p:txBody>
      </p:sp>
      <p:pic>
        <p:nvPicPr>
          <p:cNvPr id="4" name="Content Placeholder 3">
            <a:extLst>
              <a:ext uri="{FF2B5EF4-FFF2-40B4-BE49-F238E27FC236}">
                <a16:creationId xmlns:a16="http://schemas.microsoft.com/office/drawing/2014/main" id="{0C935B61-A917-403A-8A3C-67ADDB629DC5}"/>
              </a:ext>
            </a:extLst>
          </p:cNvPr>
          <p:cNvPicPr>
            <a:picLocks noGrp="1" noChangeAspect="1"/>
          </p:cNvPicPr>
          <p:nvPr>
            <p:ph idx="1"/>
          </p:nvPr>
        </p:nvPicPr>
        <p:blipFill>
          <a:blip r:embed="rId2"/>
          <a:stretch>
            <a:fillRect/>
          </a:stretch>
        </p:blipFill>
        <p:spPr>
          <a:xfrm>
            <a:off x="837533" y="2475571"/>
            <a:ext cx="10338513" cy="2999678"/>
          </a:xfrm>
          <a:prstGeom prst="rect">
            <a:avLst/>
          </a:prstGeom>
        </p:spPr>
      </p:pic>
      <p:sp>
        <p:nvSpPr>
          <p:cNvPr id="3" name="TextBox 2">
            <a:extLst>
              <a:ext uri="{FF2B5EF4-FFF2-40B4-BE49-F238E27FC236}">
                <a16:creationId xmlns:a16="http://schemas.microsoft.com/office/drawing/2014/main" id="{8C9550E6-C7A5-4678-BBEA-6094B3DC5041}"/>
              </a:ext>
            </a:extLst>
          </p:cNvPr>
          <p:cNvSpPr txBox="1"/>
          <p:nvPr/>
        </p:nvSpPr>
        <p:spPr>
          <a:xfrm>
            <a:off x="7669763" y="4142790"/>
            <a:ext cx="3796004" cy="1754326"/>
          </a:xfrm>
          <a:prstGeom prst="rect">
            <a:avLst/>
          </a:prstGeom>
          <a:solidFill>
            <a:schemeClr val="accent1">
              <a:lumMod val="20000"/>
              <a:lumOff val="80000"/>
            </a:schemeClr>
          </a:solidFill>
        </p:spPr>
        <p:txBody>
          <a:bodyPr wrap="square" rtlCol="0">
            <a:spAutoFit/>
          </a:bodyPr>
          <a:lstStyle/>
          <a:p>
            <a:r>
              <a:rPr lang="en-US" dirty="0"/>
              <a:t>Ratios are very similar to ratios for labor income.</a:t>
            </a:r>
          </a:p>
          <a:p>
            <a:r>
              <a:rPr lang="en-US" dirty="0"/>
              <a:t>Rich and poor pay similar tax rates.</a:t>
            </a:r>
          </a:p>
          <a:p>
            <a:r>
              <a:rPr lang="en-US" dirty="0"/>
              <a:t>Modest increase in ratios in 2017 is due to increased income inequality, not higher tax rates for rich.</a:t>
            </a:r>
          </a:p>
        </p:txBody>
      </p:sp>
    </p:spTree>
    <p:extLst>
      <p:ext uri="{BB962C8B-B14F-4D97-AF65-F5344CB8AC3E}">
        <p14:creationId xmlns:p14="http://schemas.microsoft.com/office/powerpoint/2010/main" val="22451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B6DB-B773-4D49-9691-E1D9BA558313}"/>
              </a:ext>
            </a:extLst>
          </p:cNvPr>
          <p:cNvSpPr>
            <a:spLocks noGrp="1"/>
          </p:cNvSpPr>
          <p:nvPr>
            <p:ph type="title"/>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Public Benefits, 1992 and 2017 (constant 2017 dollars) by education quintile with ratios for top to bottom quintile by age. (Benefits include both cash transfers and publicly provided consumption.)</a:t>
            </a:r>
            <a:endParaRPr lang="en-US" sz="2400" dirty="0"/>
          </a:p>
        </p:txBody>
      </p:sp>
      <p:pic>
        <p:nvPicPr>
          <p:cNvPr id="4" name="Content Placeholder 3">
            <a:extLst>
              <a:ext uri="{FF2B5EF4-FFF2-40B4-BE49-F238E27FC236}">
                <a16:creationId xmlns:a16="http://schemas.microsoft.com/office/drawing/2014/main" id="{53CD1790-C259-4079-AB78-62A2706CE60C}"/>
              </a:ext>
            </a:extLst>
          </p:cNvPr>
          <p:cNvPicPr>
            <a:picLocks noGrp="1" noChangeAspect="1"/>
          </p:cNvPicPr>
          <p:nvPr>
            <p:ph idx="1"/>
          </p:nvPr>
        </p:nvPicPr>
        <p:blipFill>
          <a:blip r:embed="rId2"/>
          <a:stretch>
            <a:fillRect/>
          </a:stretch>
        </p:blipFill>
        <p:spPr>
          <a:xfrm>
            <a:off x="940877" y="2509024"/>
            <a:ext cx="10414087" cy="2955073"/>
          </a:xfrm>
          <a:prstGeom prst="rect">
            <a:avLst/>
          </a:prstGeom>
        </p:spPr>
      </p:pic>
      <p:sp>
        <p:nvSpPr>
          <p:cNvPr id="3" name="TextBox 2">
            <a:extLst>
              <a:ext uri="{FF2B5EF4-FFF2-40B4-BE49-F238E27FC236}">
                <a16:creationId xmlns:a16="http://schemas.microsoft.com/office/drawing/2014/main" id="{55514F18-9F2C-48FD-B9B8-EAC1BF86329F}"/>
              </a:ext>
            </a:extLst>
          </p:cNvPr>
          <p:cNvSpPr txBox="1"/>
          <p:nvPr/>
        </p:nvSpPr>
        <p:spPr>
          <a:xfrm>
            <a:off x="940878" y="1614196"/>
            <a:ext cx="4900086" cy="1200329"/>
          </a:xfrm>
          <a:prstGeom prst="rect">
            <a:avLst/>
          </a:prstGeom>
          <a:solidFill>
            <a:schemeClr val="accent1">
              <a:lumMod val="20000"/>
              <a:lumOff val="80000"/>
            </a:schemeClr>
          </a:solidFill>
        </p:spPr>
        <p:txBody>
          <a:bodyPr wrap="square" rtlCol="0">
            <a:spAutoFit/>
          </a:bodyPr>
          <a:lstStyle/>
          <a:p>
            <a:r>
              <a:rPr lang="en-US" dirty="0"/>
              <a:t>Big variation ages 30-59. Hardly any 0-29 and &gt;60. </a:t>
            </a:r>
          </a:p>
          <a:p>
            <a:r>
              <a:rPr lang="en-US" dirty="0"/>
              <a:t>Lower ratio favors lower educ quintile in 2017.</a:t>
            </a:r>
          </a:p>
          <a:p>
            <a:r>
              <a:rPr lang="en-US" dirty="0"/>
              <a:t>Benefits are not well-targeted to lower income groups!</a:t>
            </a:r>
          </a:p>
        </p:txBody>
      </p:sp>
    </p:spTree>
    <p:extLst>
      <p:ext uri="{BB962C8B-B14F-4D97-AF65-F5344CB8AC3E}">
        <p14:creationId xmlns:p14="http://schemas.microsoft.com/office/powerpoint/2010/main" val="21573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F47-FF7F-41DA-B0F6-FF98AEF983DC}"/>
              </a:ext>
            </a:extLst>
          </p:cNvPr>
          <p:cNvSpPr>
            <a:spLocks noGrp="1"/>
          </p:cNvSpPr>
          <p:nvPr>
            <p:ph type="title"/>
          </p:nvPr>
        </p:nvSpPr>
        <p:spPr>
          <a:xfrm>
            <a:off x="802888" y="365125"/>
            <a:ext cx="10550912" cy="1664397"/>
          </a:xfrm>
        </p:spPr>
        <p:txBody>
          <a:bodyPr>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Net Public Benefits (Benefits Less Taxes and Social Contributions), by education quintile, with ratios for top to bottom quintile by age.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Positive amount indicates a net receiver of benefits, negative amounts indicate a net payer of taxes.</a:t>
            </a:r>
            <a:endParaRPr lang="en-US" sz="2400" dirty="0"/>
          </a:p>
        </p:txBody>
      </p:sp>
      <p:pic>
        <p:nvPicPr>
          <p:cNvPr id="4" name="Content Placeholder 3">
            <a:extLst>
              <a:ext uri="{FF2B5EF4-FFF2-40B4-BE49-F238E27FC236}">
                <a16:creationId xmlns:a16="http://schemas.microsoft.com/office/drawing/2014/main" id="{56647043-DC83-4791-848C-04583B691FAA}"/>
              </a:ext>
            </a:extLst>
          </p:cNvPr>
          <p:cNvPicPr>
            <a:picLocks noGrp="1" noChangeAspect="1"/>
          </p:cNvPicPr>
          <p:nvPr>
            <p:ph idx="1"/>
          </p:nvPr>
        </p:nvPicPr>
        <p:blipFill>
          <a:blip r:embed="rId2"/>
          <a:stretch>
            <a:fillRect/>
          </a:stretch>
        </p:blipFill>
        <p:spPr>
          <a:xfrm>
            <a:off x="802888" y="2520176"/>
            <a:ext cx="10376149" cy="3023447"/>
          </a:xfrm>
          <a:prstGeom prst="rect">
            <a:avLst/>
          </a:prstGeom>
        </p:spPr>
      </p:pic>
      <p:sp>
        <p:nvSpPr>
          <p:cNvPr id="5" name="TextBox 4">
            <a:extLst>
              <a:ext uri="{FF2B5EF4-FFF2-40B4-BE49-F238E27FC236}">
                <a16:creationId xmlns:a16="http://schemas.microsoft.com/office/drawing/2014/main" id="{6AE1BBC4-DD8C-42F3-9583-6E76AF5B48E6}"/>
              </a:ext>
            </a:extLst>
          </p:cNvPr>
          <p:cNvSpPr txBox="1"/>
          <p:nvPr/>
        </p:nvSpPr>
        <p:spPr>
          <a:xfrm>
            <a:off x="2308797" y="2220686"/>
            <a:ext cx="4900086" cy="1200329"/>
          </a:xfrm>
          <a:prstGeom prst="rect">
            <a:avLst/>
          </a:prstGeom>
          <a:solidFill>
            <a:schemeClr val="accent1">
              <a:lumMod val="20000"/>
              <a:lumOff val="80000"/>
            </a:schemeClr>
          </a:solidFill>
        </p:spPr>
        <p:txBody>
          <a:bodyPr wrap="square" rtlCol="0">
            <a:spAutoFit/>
          </a:bodyPr>
          <a:lstStyle/>
          <a:p>
            <a:r>
              <a:rPr lang="en-US" dirty="0"/>
              <a:t>Ages 30-59, lowest quintile at zero net benefits, higher quintiles pay net taxes.</a:t>
            </a:r>
          </a:p>
          <a:p>
            <a:r>
              <a:rPr lang="en-US" dirty="0"/>
              <a:t>All children and elderly receive net benefits.</a:t>
            </a:r>
          </a:p>
          <a:p>
            <a:r>
              <a:rPr lang="en-US" dirty="0"/>
              <a:t>Net benefits are better targeted than inflows.</a:t>
            </a:r>
          </a:p>
        </p:txBody>
      </p:sp>
      <p:sp>
        <p:nvSpPr>
          <p:cNvPr id="3" name="TextBox 2">
            <a:extLst>
              <a:ext uri="{FF2B5EF4-FFF2-40B4-BE49-F238E27FC236}">
                <a16:creationId xmlns:a16="http://schemas.microsoft.com/office/drawing/2014/main" id="{4D96E252-3CFC-455C-85F3-EE8C2A5EE55C}"/>
              </a:ext>
            </a:extLst>
          </p:cNvPr>
          <p:cNvSpPr txBox="1"/>
          <p:nvPr/>
        </p:nvSpPr>
        <p:spPr>
          <a:xfrm>
            <a:off x="8714792" y="2957804"/>
            <a:ext cx="2416628" cy="646331"/>
          </a:xfrm>
          <a:prstGeom prst="rect">
            <a:avLst/>
          </a:prstGeom>
          <a:solidFill>
            <a:srgbClr val="FFC000"/>
          </a:solidFill>
        </p:spPr>
        <p:txBody>
          <a:bodyPr wrap="square" rtlCol="0">
            <a:spAutoFit/>
          </a:bodyPr>
          <a:lstStyle/>
          <a:p>
            <a:r>
              <a:rPr lang="en-US" dirty="0"/>
              <a:t>Ignore this one; ratios are meaningless.</a:t>
            </a:r>
          </a:p>
        </p:txBody>
      </p:sp>
      <p:sp>
        <p:nvSpPr>
          <p:cNvPr id="6" name="TextBox 5">
            <a:extLst>
              <a:ext uri="{FF2B5EF4-FFF2-40B4-BE49-F238E27FC236}">
                <a16:creationId xmlns:a16="http://schemas.microsoft.com/office/drawing/2014/main" id="{9FEE1D87-DC5B-4A1A-B335-5F584359F704}"/>
              </a:ext>
            </a:extLst>
          </p:cNvPr>
          <p:cNvSpPr txBox="1"/>
          <p:nvPr/>
        </p:nvSpPr>
        <p:spPr>
          <a:xfrm>
            <a:off x="3097763" y="4637314"/>
            <a:ext cx="1287625" cy="646331"/>
          </a:xfrm>
          <a:prstGeom prst="rect">
            <a:avLst/>
          </a:prstGeom>
          <a:noFill/>
        </p:spPr>
        <p:txBody>
          <a:bodyPr wrap="square" rtlCol="0">
            <a:spAutoFit/>
          </a:bodyPr>
          <a:lstStyle/>
          <a:p>
            <a:r>
              <a:rPr lang="en-US" dirty="0"/>
              <a:t>Highest quintile</a:t>
            </a:r>
          </a:p>
        </p:txBody>
      </p:sp>
      <p:sp>
        <p:nvSpPr>
          <p:cNvPr id="7" name="TextBox 6">
            <a:extLst>
              <a:ext uri="{FF2B5EF4-FFF2-40B4-BE49-F238E27FC236}">
                <a16:creationId xmlns:a16="http://schemas.microsoft.com/office/drawing/2014/main" id="{A40137BB-C428-445A-B291-72D8A762D357}"/>
              </a:ext>
            </a:extLst>
          </p:cNvPr>
          <p:cNvSpPr txBox="1"/>
          <p:nvPr/>
        </p:nvSpPr>
        <p:spPr>
          <a:xfrm>
            <a:off x="2199547" y="3539068"/>
            <a:ext cx="971897" cy="646331"/>
          </a:xfrm>
          <a:prstGeom prst="rect">
            <a:avLst/>
          </a:prstGeom>
          <a:noFill/>
        </p:spPr>
        <p:txBody>
          <a:bodyPr wrap="square" rtlCol="0">
            <a:spAutoFit/>
          </a:bodyPr>
          <a:lstStyle/>
          <a:p>
            <a:r>
              <a:rPr lang="en-US" dirty="0"/>
              <a:t>Lowest quintile</a:t>
            </a:r>
          </a:p>
        </p:txBody>
      </p:sp>
      <p:cxnSp>
        <p:nvCxnSpPr>
          <p:cNvPr id="8" name="Straight Arrow Connector 7">
            <a:extLst>
              <a:ext uri="{FF2B5EF4-FFF2-40B4-BE49-F238E27FC236}">
                <a16:creationId xmlns:a16="http://schemas.microsoft.com/office/drawing/2014/main" id="{41E38D86-5426-4961-83F2-F61097FEBD65}"/>
              </a:ext>
            </a:extLst>
          </p:cNvPr>
          <p:cNvCxnSpPr>
            <a:cxnSpLocks/>
          </p:cNvCxnSpPr>
          <p:nvPr/>
        </p:nvCxnSpPr>
        <p:spPr>
          <a:xfrm>
            <a:off x="1819469" y="2520176"/>
            <a:ext cx="979715" cy="16652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26294D-633E-4613-8108-7D6E5A2DEDAB}"/>
              </a:ext>
            </a:extLst>
          </p:cNvPr>
          <p:cNvCxnSpPr>
            <a:cxnSpLocks/>
          </p:cNvCxnSpPr>
          <p:nvPr/>
        </p:nvCxnSpPr>
        <p:spPr>
          <a:xfrm flipH="1">
            <a:off x="6400800" y="2360645"/>
            <a:ext cx="671804" cy="16421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5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ED9B9E1-E4F7-4B93-8346-AEC2378D68B3}"/>
              </a:ext>
            </a:extLst>
          </p:cNvPr>
          <p:cNvSpPr>
            <a:spLocks noGrp="1"/>
          </p:cNvSpPr>
          <p:nvPr>
            <p:ph type="title"/>
          </p:nvPr>
        </p:nvSpPr>
        <p:spPr>
          <a:xfrm>
            <a:off x="839786" y="365125"/>
            <a:ext cx="10515602" cy="726557"/>
          </a:xfrm>
        </p:spPr>
        <p:txBody>
          <a:bodyPr>
            <a:normAutofit fontScale="9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Comparison of Education Quintile ratios for labor income, consumption, and labor income plus net benefits in 1992 and 2017.</a:t>
            </a:r>
            <a:endParaRPr lang="en-US" sz="2400" dirty="0"/>
          </a:p>
        </p:txBody>
      </p:sp>
      <p:sp>
        <p:nvSpPr>
          <p:cNvPr id="16" name="Text Placeholder 15">
            <a:extLst>
              <a:ext uri="{FF2B5EF4-FFF2-40B4-BE49-F238E27FC236}">
                <a16:creationId xmlns:a16="http://schemas.microsoft.com/office/drawing/2014/main" id="{BE0B8A8C-5988-478A-8341-44A75898099A}"/>
              </a:ext>
            </a:extLst>
          </p:cNvPr>
          <p:cNvSpPr>
            <a:spLocks noGrp="1"/>
          </p:cNvSpPr>
          <p:nvPr>
            <p:ph type="body" idx="1"/>
          </p:nvPr>
        </p:nvSpPr>
        <p:spPr>
          <a:xfrm>
            <a:off x="839786" y="2058767"/>
            <a:ext cx="3289889" cy="434899"/>
          </a:xfrm>
        </p:spPr>
        <p:txBody>
          <a:bodyPr/>
          <a:lstStyle/>
          <a:p>
            <a:pPr algn="ctr"/>
            <a:r>
              <a:rPr lang="en-US" sz="1800" b="0" dirty="0">
                <a:effectLst/>
                <a:latin typeface="Calibri" panose="020F0502020204030204" pitchFamily="34" charset="0"/>
                <a:ea typeface="Calibri" panose="020F0502020204030204" pitchFamily="34" charset="0"/>
                <a:cs typeface="Times New Roman" panose="02020603050405020304" pitchFamily="18" charset="0"/>
              </a:rPr>
              <a:t>Labor Inc</a:t>
            </a:r>
            <a:endParaRPr lang="en-US" b="0" dirty="0"/>
          </a:p>
        </p:txBody>
      </p:sp>
      <p:pic>
        <p:nvPicPr>
          <p:cNvPr id="9" name="Content Placeholder 8">
            <a:extLst>
              <a:ext uri="{FF2B5EF4-FFF2-40B4-BE49-F238E27FC236}">
                <a16:creationId xmlns:a16="http://schemas.microsoft.com/office/drawing/2014/main" id="{5F3BD6BD-ABAE-420A-8043-1C0819B933EC}"/>
              </a:ext>
            </a:extLst>
          </p:cNvPr>
          <p:cNvPicPr>
            <a:picLocks noGrp="1" noChangeAspect="1"/>
          </p:cNvPicPr>
          <p:nvPr>
            <p:ph sz="half" idx="2"/>
          </p:nvPr>
        </p:nvPicPr>
        <p:blipFill>
          <a:blip r:embed="rId2"/>
          <a:stretch>
            <a:fillRect/>
          </a:stretch>
        </p:blipFill>
        <p:spPr>
          <a:xfrm>
            <a:off x="724053" y="2505074"/>
            <a:ext cx="3405622" cy="3147266"/>
          </a:xfrm>
          <a:prstGeom prst="rect">
            <a:avLst/>
          </a:prstGeom>
        </p:spPr>
      </p:pic>
      <p:sp>
        <p:nvSpPr>
          <p:cNvPr id="17" name="Text Placeholder 16">
            <a:extLst>
              <a:ext uri="{FF2B5EF4-FFF2-40B4-BE49-F238E27FC236}">
                <a16:creationId xmlns:a16="http://schemas.microsoft.com/office/drawing/2014/main" id="{1B528266-FC0F-4511-B9E2-112D44A16506}"/>
              </a:ext>
            </a:extLst>
          </p:cNvPr>
          <p:cNvSpPr>
            <a:spLocks noGrp="1"/>
          </p:cNvSpPr>
          <p:nvPr>
            <p:ph type="body" sz="quarter" idx="3"/>
          </p:nvPr>
        </p:nvSpPr>
        <p:spPr>
          <a:xfrm>
            <a:off x="4129676" y="2070175"/>
            <a:ext cx="3406199" cy="434900"/>
          </a:xfrm>
        </p:spPr>
        <p:txBody>
          <a:bodyPr>
            <a:normAutofit/>
          </a:bodyPr>
          <a:lstStyle/>
          <a:p>
            <a:pPr algn="ctr"/>
            <a:r>
              <a:rPr lang="en-US" sz="1800" b="0" dirty="0"/>
              <a:t>Consumption</a:t>
            </a:r>
          </a:p>
        </p:txBody>
      </p:sp>
      <p:pic>
        <p:nvPicPr>
          <p:cNvPr id="13" name="Content Placeholder 12">
            <a:extLst>
              <a:ext uri="{FF2B5EF4-FFF2-40B4-BE49-F238E27FC236}">
                <a16:creationId xmlns:a16="http://schemas.microsoft.com/office/drawing/2014/main" id="{C8AC143A-4C92-4956-A8A3-8D0E33DBAC71}"/>
              </a:ext>
            </a:extLst>
          </p:cNvPr>
          <p:cNvPicPr>
            <a:picLocks noGrp="1" noChangeAspect="1"/>
          </p:cNvPicPr>
          <p:nvPr>
            <p:ph sz="quarter" idx="4"/>
          </p:nvPr>
        </p:nvPicPr>
        <p:blipFill>
          <a:blip r:embed="rId3"/>
          <a:stretch>
            <a:fillRect/>
          </a:stretch>
        </p:blipFill>
        <p:spPr>
          <a:xfrm>
            <a:off x="7506412" y="2513093"/>
            <a:ext cx="3406198" cy="3146003"/>
          </a:xfrm>
          <a:prstGeom prst="rect">
            <a:avLst/>
          </a:prstGeom>
        </p:spPr>
      </p:pic>
      <p:pic>
        <p:nvPicPr>
          <p:cNvPr id="12" name="Picture 11">
            <a:extLst>
              <a:ext uri="{FF2B5EF4-FFF2-40B4-BE49-F238E27FC236}">
                <a16:creationId xmlns:a16="http://schemas.microsoft.com/office/drawing/2014/main" id="{952A60FF-2918-4D9B-9366-15D6032AA7F6}"/>
              </a:ext>
            </a:extLst>
          </p:cNvPr>
          <p:cNvPicPr>
            <a:picLocks noChangeAspect="1"/>
          </p:cNvPicPr>
          <p:nvPr/>
        </p:nvPicPr>
        <p:blipFill>
          <a:blip r:embed="rId4"/>
          <a:stretch>
            <a:fillRect/>
          </a:stretch>
        </p:blipFill>
        <p:spPr>
          <a:xfrm>
            <a:off x="4129677" y="2514179"/>
            <a:ext cx="3406199" cy="3149569"/>
          </a:xfrm>
          <a:prstGeom prst="rect">
            <a:avLst/>
          </a:prstGeom>
        </p:spPr>
      </p:pic>
      <p:sp>
        <p:nvSpPr>
          <p:cNvPr id="18" name="Text Placeholder 16">
            <a:extLst>
              <a:ext uri="{FF2B5EF4-FFF2-40B4-BE49-F238E27FC236}">
                <a16:creationId xmlns:a16="http://schemas.microsoft.com/office/drawing/2014/main" id="{600CAEB3-EAE4-4FDB-B67E-3A189A900BAC}"/>
              </a:ext>
            </a:extLst>
          </p:cNvPr>
          <p:cNvSpPr txBox="1">
            <a:spLocks/>
          </p:cNvSpPr>
          <p:nvPr/>
        </p:nvSpPr>
        <p:spPr>
          <a:xfrm>
            <a:off x="7088345" y="1699793"/>
            <a:ext cx="2958668" cy="81438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19" name="Text Placeholder 16">
            <a:extLst>
              <a:ext uri="{FF2B5EF4-FFF2-40B4-BE49-F238E27FC236}">
                <a16:creationId xmlns:a16="http://schemas.microsoft.com/office/drawing/2014/main" id="{95C8D35F-F117-47EE-95C0-0996C0616FE5}"/>
              </a:ext>
            </a:extLst>
          </p:cNvPr>
          <p:cNvSpPr txBox="1">
            <a:spLocks/>
          </p:cNvSpPr>
          <p:nvPr/>
        </p:nvSpPr>
        <p:spPr>
          <a:xfrm>
            <a:off x="7535875" y="1984412"/>
            <a:ext cx="3406199" cy="4349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b="0" dirty="0">
                <a:effectLst/>
                <a:latin typeface="Calibri" panose="020F0502020204030204" pitchFamily="34" charset="0"/>
                <a:ea typeface="Calibri" panose="020F0502020204030204" pitchFamily="34" charset="0"/>
                <a:cs typeface="Times New Roman" panose="02020603050405020304" pitchFamily="18" charset="0"/>
              </a:rPr>
              <a:t>Labor Inc + Net Public Trans</a:t>
            </a:r>
            <a:endParaRPr lang="en-US" sz="1800" b="0" dirty="0"/>
          </a:p>
        </p:txBody>
      </p:sp>
      <p:sp>
        <p:nvSpPr>
          <p:cNvPr id="2" name="TextBox 1">
            <a:extLst>
              <a:ext uri="{FF2B5EF4-FFF2-40B4-BE49-F238E27FC236}">
                <a16:creationId xmlns:a16="http://schemas.microsoft.com/office/drawing/2014/main" id="{3B72B793-F79E-45F1-8245-5B3AA5959D99}"/>
              </a:ext>
            </a:extLst>
          </p:cNvPr>
          <p:cNvSpPr txBox="1"/>
          <p:nvPr/>
        </p:nvSpPr>
        <p:spPr>
          <a:xfrm>
            <a:off x="839786" y="1194252"/>
            <a:ext cx="9909079" cy="923330"/>
          </a:xfrm>
          <a:prstGeom prst="rect">
            <a:avLst/>
          </a:prstGeom>
          <a:solidFill>
            <a:schemeClr val="accent1">
              <a:lumMod val="20000"/>
              <a:lumOff val="80000"/>
            </a:schemeClr>
          </a:solidFill>
        </p:spPr>
        <p:txBody>
          <a:bodyPr wrap="square" rtlCol="0">
            <a:spAutoFit/>
          </a:bodyPr>
          <a:lstStyle/>
          <a:p>
            <a:r>
              <a:rPr lang="en-US" dirty="0"/>
              <a:t>Labor </a:t>
            </a:r>
            <a:r>
              <a:rPr lang="en-US" dirty="0" err="1"/>
              <a:t>inc</a:t>
            </a:r>
            <a:r>
              <a:rPr lang="en-US" dirty="0"/>
              <a:t> is much more unequal than consumption, and inequality is higher in 2017.</a:t>
            </a:r>
          </a:p>
          <a:p>
            <a:r>
              <a:rPr lang="en-US" dirty="0"/>
              <a:t>Can public transfers account for lower inequality of consumption?</a:t>
            </a:r>
          </a:p>
          <a:p>
            <a:r>
              <a:rPr lang="en-US" dirty="0"/>
              <a:t>YES – if we add labor income and net public transfers, ratios are now same as for consumption.</a:t>
            </a:r>
          </a:p>
        </p:txBody>
      </p:sp>
    </p:spTree>
    <p:extLst>
      <p:ext uri="{BB962C8B-B14F-4D97-AF65-F5344CB8AC3E}">
        <p14:creationId xmlns:p14="http://schemas.microsoft.com/office/powerpoint/2010/main" val="885258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5CB0-28F2-436F-9B45-E96AE22BCDF5}"/>
              </a:ext>
            </a:extLst>
          </p:cNvPr>
          <p:cNvSpPr>
            <a:spLocks noGrp="1"/>
          </p:cNvSpPr>
          <p:nvPr>
            <p:ph type="title"/>
          </p:nvPr>
        </p:nvSpPr>
        <p:spPr/>
        <p:txBody>
          <a:bodyPr/>
          <a:lstStyle/>
          <a:p>
            <a:r>
              <a:rPr lang="en-US" dirty="0"/>
              <a:t>Now a brief look at intergenerational equity</a:t>
            </a:r>
          </a:p>
        </p:txBody>
      </p:sp>
      <p:sp>
        <p:nvSpPr>
          <p:cNvPr id="3" name="Content Placeholder 2">
            <a:extLst>
              <a:ext uri="{FF2B5EF4-FFF2-40B4-BE49-F238E27FC236}">
                <a16:creationId xmlns:a16="http://schemas.microsoft.com/office/drawing/2014/main" id="{4A57FED5-7DBF-4C83-A5CA-14547505F4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1820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66EA-73E1-4E8C-BB33-7558B66D4878}"/>
              </a:ext>
            </a:extLst>
          </p:cNvPr>
          <p:cNvSpPr>
            <a:spLocks noGrp="1"/>
          </p:cNvSpPr>
          <p:nvPr>
            <p:ph type="title"/>
          </p:nvPr>
        </p:nvSpPr>
        <p:spPr/>
        <p:txBody>
          <a:bodyPr/>
          <a:lstStyle/>
          <a:p>
            <a:r>
              <a:rPr lang="en-US" dirty="0"/>
              <a:t>US Total Consumption at ages 0-80, 1985-2015 (standard mean NTA values)</a:t>
            </a:r>
          </a:p>
        </p:txBody>
      </p:sp>
      <p:pic>
        <p:nvPicPr>
          <p:cNvPr id="4" name="Content Placeholder 3">
            <a:extLst>
              <a:ext uri="{FF2B5EF4-FFF2-40B4-BE49-F238E27FC236}">
                <a16:creationId xmlns:a16="http://schemas.microsoft.com/office/drawing/2014/main" id="{B0E35B37-22FC-40C0-ACEE-605CC181C279}"/>
              </a:ext>
            </a:extLst>
          </p:cNvPr>
          <p:cNvPicPr>
            <a:picLocks noGrp="1" noChangeAspect="1"/>
          </p:cNvPicPr>
          <p:nvPr>
            <p:ph idx="1"/>
          </p:nvPr>
        </p:nvPicPr>
        <p:blipFill>
          <a:blip r:embed="rId2"/>
          <a:stretch>
            <a:fillRect/>
          </a:stretch>
        </p:blipFill>
        <p:spPr>
          <a:xfrm>
            <a:off x="3086000" y="1825624"/>
            <a:ext cx="5982678" cy="4351338"/>
          </a:xfrm>
          <a:prstGeom prst="rect">
            <a:avLst/>
          </a:prstGeom>
        </p:spPr>
      </p:pic>
    </p:spTree>
    <p:extLst>
      <p:ext uri="{BB962C8B-B14F-4D97-AF65-F5344CB8AC3E}">
        <p14:creationId xmlns:p14="http://schemas.microsoft.com/office/powerpoint/2010/main" val="22775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5275-3AB9-4522-9600-966E0854F704}"/>
              </a:ext>
            </a:extLst>
          </p:cNvPr>
          <p:cNvSpPr>
            <a:spLocks noGrp="1"/>
          </p:cNvSpPr>
          <p:nvPr>
            <p:ph type="title"/>
          </p:nvPr>
        </p:nvSpPr>
        <p:spPr/>
        <p:txBody>
          <a:bodyPr/>
          <a:lstStyle/>
          <a:p>
            <a:r>
              <a:rPr lang="en-US" dirty="0"/>
              <a:t>Using NTA at individual level</a:t>
            </a:r>
          </a:p>
        </p:txBody>
      </p:sp>
      <p:sp>
        <p:nvSpPr>
          <p:cNvPr id="3" name="Content Placeholder 2">
            <a:extLst>
              <a:ext uri="{FF2B5EF4-FFF2-40B4-BE49-F238E27FC236}">
                <a16:creationId xmlns:a16="http://schemas.microsoft.com/office/drawing/2014/main" id="{169DEBFC-938B-4CA7-B7D2-4752602AF37E}"/>
              </a:ext>
            </a:extLst>
          </p:cNvPr>
          <p:cNvSpPr>
            <a:spLocks noGrp="1"/>
          </p:cNvSpPr>
          <p:nvPr>
            <p:ph idx="1"/>
          </p:nvPr>
        </p:nvSpPr>
        <p:spPr/>
        <p:txBody>
          <a:bodyPr>
            <a:normAutofit fontScale="85000" lnSpcReduction="20000"/>
          </a:bodyPr>
          <a:lstStyle/>
          <a:p>
            <a:r>
              <a:rPr lang="en-US" sz="2800" dirty="0"/>
              <a:t>Usually, NTA reports “age profiles” -- averages by age of variables like labor income.</a:t>
            </a:r>
          </a:p>
          <a:p>
            <a:r>
              <a:rPr lang="en-US" dirty="0"/>
              <a:t>But NTA always begins with </a:t>
            </a:r>
            <a:r>
              <a:rPr lang="en-US" b="1" dirty="0"/>
              <a:t>individual level </a:t>
            </a:r>
            <a:r>
              <a:rPr lang="en-US" dirty="0"/>
              <a:t>estimates for each variable</a:t>
            </a:r>
          </a:p>
          <a:p>
            <a:r>
              <a:rPr lang="en-US" dirty="0"/>
              <a:t>These may be systematically misreported so need adjustment.</a:t>
            </a:r>
          </a:p>
          <a:p>
            <a:r>
              <a:rPr lang="en-US" dirty="0"/>
              <a:t>So we form averages to get age profiles and estimate adjustment factors using population data and control totals. </a:t>
            </a:r>
          </a:p>
          <a:p>
            <a:r>
              <a:rPr lang="en-US" dirty="0"/>
              <a:t>We can then go back to the individual data and apply these adjustment factors for each variable. </a:t>
            </a:r>
          </a:p>
          <a:p>
            <a:pPr lvl="1">
              <a:buFont typeface="Wingdings" panose="05000000000000000000" pitchFamily="2" charset="2"/>
              <a:buChar char="Ø"/>
            </a:pPr>
            <a:r>
              <a:rPr lang="en-US" dirty="0"/>
              <a:t>Assuming that all first stage individual data have the same adjustment factor is surely not good, but the best we can do.</a:t>
            </a:r>
          </a:p>
          <a:p>
            <a:r>
              <a:rPr lang="en-US" dirty="0"/>
              <a:t>Now we have individual level NTA “micro-files” that are consistent with the control totals.</a:t>
            </a:r>
          </a:p>
          <a:p>
            <a:r>
              <a:rPr lang="en-US" dirty="0"/>
              <a:t>These can be used in many ways. </a:t>
            </a:r>
          </a:p>
        </p:txBody>
      </p:sp>
    </p:spTree>
    <p:extLst>
      <p:ext uri="{BB962C8B-B14F-4D97-AF65-F5344CB8AC3E}">
        <p14:creationId xmlns:p14="http://schemas.microsoft.com/office/powerpoint/2010/main" val="529503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66EA-73E1-4E8C-BB33-7558B66D4878}"/>
              </a:ext>
            </a:extLst>
          </p:cNvPr>
          <p:cNvSpPr>
            <a:spLocks noGrp="1"/>
          </p:cNvSpPr>
          <p:nvPr>
            <p:ph type="title"/>
          </p:nvPr>
        </p:nvSpPr>
        <p:spPr/>
        <p:txBody>
          <a:bodyPr/>
          <a:lstStyle/>
          <a:p>
            <a:r>
              <a:rPr lang="en-US" dirty="0"/>
              <a:t>We can trace out the longitudinal values for those 20 in 1985 (birth cohort of 1965)</a:t>
            </a:r>
          </a:p>
        </p:txBody>
      </p:sp>
      <p:pic>
        <p:nvPicPr>
          <p:cNvPr id="4" name="Content Placeholder 3">
            <a:extLst>
              <a:ext uri="{FF2B5EF4-FFF2-40B4-BE49-F238E27FC236}">
                <a16:creationId xmlns:a16="http://schemas.microsoft.com/office/drawing/2014/main" id="{B0E35B37-22FC-40C0-ACEE-605CC181C279}"/>
              </a:ext>
            </a:extLst>
          </p:cNvPr>
          <p:cNvPicPr>
            <a:picLocks noGrp="1" noChangeAspect="1"/>
          </p:cNvPicPr>
          <p:nvPr>
            <p:ph idx="1"/>
          </p:nvPr>
        </p:nvPicPr>
        <p:blipFill>
          <a:blip r:embed="rId2"/>
          <a:stretch>
            <a:fillRect/>
          </a:stretch>
        </p:blipFill>
        <p:spPr>
          <a:xfrm>
            <a:off x="3086000" y="1825624"/>
            <a:ext cx="5982678" cy="4351338"/>
          </a:xfrm>
          <a:prstGeom prst="rect">
            <a:avLst/>
          </a:prstGeom>
        </p:spPr>
      </p:pic>
      <p:sp>
        <p:nvSpPr>
          <p:cNvPr id="3" name="Oval 2">
            <a:extLst>
              <a:ext uri="{FF2B5EF4-FFF2-40B4-BE49-F238E27FC236}">
                <a16:creationId xmlns:a16="http://schemas.microsoft.com/office/drawing/2014/main" id="{2BE99825-A824-4427-A05B-521D3A9E0E8E}"/>
              </a:ext>
            </a:extLst>
          </p:cNvPr>
          <p:cNvSpPr/>
          <p:nvPr/>
        </p:nvSpPr>
        <p:spPr>
          <a:xfrm>
            <a:off x="4973217" y="4438310"/>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82241BA-3994-45EC-940C-4489FDE5D9DA}"/>
              </a:ext>
            </a:extLst>
          </p:cNvPr>
          <p:cNvSpPr/>
          <p:nvPr/>
        </p:nvSpPr>
        <p:spPr>
          <a:xfrm>
            <a:off x="5315339" y="4292081"/>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5988465-19AF-47B6-8FB2-24042DC10E89}"/>
              </a:ext>
            </a:extLst>
          </p:cNvPr>
          <p:cNvSpPr/>
          <p:nvPr/>
        </p:nvSpPr>
        <p:spPr>
          <a:xfrm>
            <a:off x="5617029" y="4180114"/>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E453E44-FF31-4501-9631-005E04CCAB83}"/>
              </a:ext>
            </a:extLst>
          </p:cNvPr>
          <p:cNvSpPr/>
          <p:nvPr/>
        </p:nvSpPr>
        <p:spPr>
          <a:xfrm>
            <a:off x="5884506" y="3945310"/>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8815430-F3B6-48A4-A149-3DA094880AAE}"/>
              </a:ext>
            </a:extLst>
          </p:cNvPr>
          <p:cNvSpPr/>
          <p:nvPr/>
        </p:nvSpPr>
        <p:spPr>
          <a:xfrm>
            <a:off x="6571862" y="3614057"/>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2DE8AA1-6AB7-49C7-B996-6E7DD03A4638}"/>
              </a:ext>
            </a:extLst>
          </p:cNvPr>
          <p:cNvSpPr/>
          <p:nvPr/>
        </p:nvSpPr>
        <p:spPr>
          <a:xfrm>
            <a:off x="6808237" y="3461656"/>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441E82-5528-46E9-98CC-66C2C854791F}"/>
              </a:ext>
            </a:extLst>
          </p:cNvPr>
          <p:cNvSpPr/>
          <p:nvPr/>
        </p:nvSpPr>
        <p:spPr>
          <a:xfrm>
            <a:off x="6229739" y="3766457"/>
            <a:ext cx="111967" cy="111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5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837A-8C16-465E-8EE5-B2DA9EE608C4}"/>
              </a:ext>
            </a:extLst>
          </p:cNvPr>
          <p:cNvSpPr>
            <a:spLocks noGrp="1"/>
          </p:cNvSpPr>
          <p:nvPr>
            <p:ph type="title"/>
          </p:nvPr>
        </p:nvSpPr>
        <p:spPr/>
        <p:txBody>
          <a:bodyPr>
            <a:normAutofit/>
          </a:bodyPr>
          <a:lstStyle/>
          <a:p>
            <a:r>
              <a:rPr lang="en-US" dirty="0"/>
              <a:t>Same data rearranged by birth cohorts born 1910 to 2010 (US Total Consumption)</a:t>
            </a:r>
          </a:p>
        </p:txBody>
      </p:sp>
      <p:pic>
        <p:nvPicPr>
          <p:cNvPr id="4" name="Content Placeholder 3">
            <a:extLst>
              <a:ext uri="{FF2B5EF4-FFF2-40B4-BE49-F238E27FC236}">
                <a16:creationId xmlns:a16="http://schemas.microsoft.com/office/drawing/2014/main" id="{0F0DCE7F-4BC5-4EB6-BF94-676EA5F8DF26}"/>
              </a:ext>
            </a:extLst>
          </p:cNvPr>
          <p:cNvPicPr>
            <a:picLocks noGrp="1" noChangeAspect="1"/>
          </p:cNvPicPr>
          <p:nvPr>
            <p:ph idx="1"/>
          </p:nvPr>
        </p:nvPicPr>
        <p:blipFill>
          <a:blip r:embed="rId2"/>
          <a:stretch>
            <a:fillRect/>
          </a:stretch>
        </p:blipFill>
        <p:spPr>
          <a:xfrm>
            <a:off x="5371122" y="1892532"/>
            <a:ext cx="5982678" cy="4351338"/>
          </a:xfrm>
          <a:prstGeom prst="rect">
            <a:avLst/>
          </a:prstGeom>
        </p:spPr>
      </p:pic>
      <p:sp>
        <p:nvSpPr>
          <p:cNvPr id="5" name="TextBox 4">
            <a:extLst>
              <a:ext uri="{FF2B5EF4-FFF2-40B4-BE49-F238E27FC236}">
                <a16:creationId xmlns:a16="http://schemas.microsoft.com/office/drawing/2014/main" id="{2F03FDA8-0FA7-4C0B-A862-849E83ADFAE7}"/>
              </a:ext>
            </a:extLst>
          </p:cNvPr>
          <p:cNvSpPr txBox="1"/>
          <p:nvPr/>
        </p:nvSpPr>
        <p:spPr>
          <a:xfrm>
            <a:off x="970156" y="1892532"/>
            <a:ext cx="4315522" cy="3970318"/>
          </a:xfrm>
          <a:prstGeom prst="rect">
            <a:avLst/>
          </a:prstGeom>
          <a:noFill/>
        </p:spPr>
        <p:txBody>
          <a:bodyPr wrap="square" rtlCol="0">
            <a:spAutoFit/>
          </a:bodyPr>
          <a:lstStyle/>
          <a:p>
            <a:pPr marL="285750" indent="-285750">
              <a:buFont typeface="Arial" panose="020B0604020202020204" pitchFamily="34" charset="0"/>
              <a:buChar char="•"/>
            </a:pPr>
            <a:r>
              <a:rPr lang="en-US" dirty="0"/>
              <a:t>NTA estimates for 38 years, 1981-2018</a:t>
            </a:r>
          </a:p>
          <a:p>
            <a:pPr marL="285750" indent="-285750">
              <a:buFont typeface="Arial" panose="020B0604020202020204" pitchFamily="34" charset="0"/>
              <a:buChar char="•"/>
            </a:pPr>
            <a:r>
              <a:rPr lang="en-US" dirty="0"/>
              <a:t>Each birth cohort observed for 38 years or less</a:t>
            </a:r>
          </a:p>
          <a:p>
            <a:pPr marL="285750" indent="-285750">
              <a:buFont typeface="Arial" panose="020B0604020202020204" pitchFamily="34" charset="0"/>
              <a:buChar char="•"/>
            </a:pPr>
            <a:r>
              <a:rPr lang="en-US" dirty="0"/>
              <a:t>Cohort born in 1910 is 71 in 1981 and 80 in 1990</a:t>
            </a:r>
          </a:p>
          <a:p>
            <a:pPr marL="285750" indent="-285750">
              <a:buFont typeface="Arial" panose="020B0604020202020204" pitchFamily="34" charset="0"/>
              <a:buChar char="•"/>
            </a:pPr>
            <a:r>
              <a:rPr lang="en-US" dirty="0"/>
              <a:t>Born in 1960 is 21 in 1981 and 58 in 2018.</a:t>
            </a:r>
          </a:p>
          <a:p>
            <a:pPr marL="285750" indent="-285750">
              <a:buFont typeface="Arial" panose="020B0604020202020204" pitchFamily="34" charset="0"/>
              <a:buChar char="•"/>
            </a:pPr>
            <a:r>
              <a:rPr lang="en-US" dirty="0"/>
              <a:t>Born in 2010 is 0 in 2010 and 8 in 2018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do we see here? </a:t>
            </a:r>
          </a:p>
          <a:p>
            <a:pPr marL="285750" indent="-285750">
              <a:buFont typeface="Arial" panose="020B0604020202020204" pitchFamily="34" charset="0"/>
              <a:buChar char="•"/>
            </a:pPr>
            <a:r>
              <a:rPr lang="en-US" dirty="0"/>
              <a:t>Each cohort consumes more than the preceding cohorts, when they overlap. </a:t>
            </a:r>
          </a:p>
          <a:p>
            <a:pPr marL="285750" indent="-285750">
              <a:buFont typeface="Arial" panose="020B0604020202020204" pitchFamily="34" charset="0"/>
              <a:buChar char="•"/>
            </a:pPr>
            <a:r>
              <a:rPr lang="en-US" dirty="0"/>
              <a:t>So far, younger generations are doing better than their parents.</a:t>
            </a:r>
          </a:p>
        </p:txBody>
      </p:sp>
      <p:sp>
        <p:nvSpPr>
          <p:cNvPr id="6" name="Oval 5">
            <a:extLst>
              <a:ext uri="{FF2B5EF4-FFF2-40B4-BE49-F238E27FC236}">
                <a16:creationId xmlns:a16="http://schemas.microsoft.com/office/drawing/2014/main" id="{86ECA6F9-A534-4AA9-B40A-00599D3100C6}"/>
              </a:ext>
            </a:extLst>
          </p:cNvPr>
          <p:cNvSpPr/>
          <p:nvPr/>
        </p:nvSpPr>
        <p:spPr>
          <a:xfrm rot="2871005">
            <a:off x="10608826" y="3770355"/>
            <a:ext cx="517754" cy="10482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 Total Consumption at ages 0-80, 1985-2015 (standard mean values)</a:t>
            </a:r>
          </a:p>
        </p:txBody>
      </p:sp>
      <p:sp>
        <p:nvSpPr>
          <p:cNvPr id="7" name="Oval 6">
            <a:extLst>
              <a:ext uri="{FF2B5EF4-FFF2-40B4-BE49-F238E27FC236}">
                <a16:creationId xmlns:a16="http://schemas.microsoft.com/office/drawing/2014/main" id="{BF5EB5B1-A1CB-4411-8171-0CC925FBAAAA}"/>
              </a:ext>
            </a:extLst>
          </p:cNvPr>
          <p:cNvSpPr/>
          <p:nvPr/>
        </p:nvSpPr>
        <p:spPr>
          <a:xfrm rot="2377117">
            <a:off x="6016025" y="3572401"/>
            <a:ext cx="428966" cy="10482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 Total Consumption at ages 0-80, 1985-2015 (standard mean values)</a:t>
            </a:r>
          </a:p>
        </p:txBody>
      </p:sp>
      <p:sp>
        <p:nvSpPr>
          <p:cNvPr id="8" name="Oval 7">
            <a:extLst>
              <a:ext uri="{FF2B5EF4-FFF2-40B4-BE49-F238E27FC236}">
                <a16:creationId xmlns:a16="http://schemas.microsoft.com/office/drawing/2014/main" id="{20E24D43-16AA-4016-AA73-2A9677CA2BCB}"/>
              </a:ext>
            </a:extLst>
          </p:cNvPr>
          <p:cNvSpPr/>
          <p:nvPr/>
        </p:nvSpPr>
        <p:spPr>
          <a:xfrm rot="3496299">
            <a:off x="8299996" y="2333640"/>
            <a:ext cx="286717" cy="328935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Total Consumption at ages 0-80, 1985-2015 (standard mean values)</a:t>
            </a:r>
          </a:p>
        </p:txBody>
      </p:sp>
    </p:spTree>
    <p:extLst>
      <p:ext uri="{BB962C8B-B14F-4D97-AF65-F5344CB8AC3E}">
        <p14:creationId xmlns:p14="http://schemas.microsoft.com/office/powerpoint/2010/main" val="40742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837A-8C16-465E-8EE5-B2DA9EE608C4}"/>
              </a:ext>
            </a:extLst>
          </p:cNvPr>
          <p:cNvSpPr>
            <a:spLocks noGrp="1"/>
          </p:cNvSpPr>
          <p:nvPr>
            <p:ph type="title"/>
          </p:nvPr>
        </p:nvSpPr>
        <p:spPr/>
        <p:txBody>
          <a:bodyPr>
            <a:normAutofit/>
          </a:bodyPr>
          <a:lstStyle/>
          <a:p>
            <a:r>
              <a:rPr lang="en-US" dirty="0"/>
              <a:t>Same data rearranged by birth cohorts born 1910 to 2010 (US Total Consumption)</a:t>
            </a:r>
          </a:p>
        </p:txBody>
      </p:sp>
      <p:pic>
        <p:nvPicPr>
          <p:cNvPr id="4" name="Content Placeholder 3">
            <a:extLst>
              <a:ext uri="{FF2B5EF4-FFF2-40B4-BE49-F238E27FC236}">
                <a16:creationId xmlns:a16="http://schemas.microsoft.com/office/drawing/2014/main" id="{0F0DCE7F-4BC5-4EB6-BF94-676EA5F8DF26}"/>
              </a:ext>
            </a:extLst>
          </p:cNvPr>
          <p:cNvPicPr>
            <a:picLocks noGrp="1" noChangeAspect="1"/>
          </p:cNvPicPr>
          <p:nvPr>
            <p:ph idx="1"/>
          </p:nvPr>
        </p:nvPicPr>
        <p:blipFill>
          <a:blip r:embed="rId2"/>
          <a:stretch>
            <a:fillRect/>
          </a:stretch>
        </p:blipFill>
        <p:spPr>
          <a:xfrm>
            <a:off x="5371122" y="1892532"/>
            <a:ext cx="5982678" cy="4351338"/>
          </a:xfrm>
          <a:prstGeom prst="rect">
            <a:avLst/>
          </a:prstGeom>
        </p:spPr>
      </p:pic>
      <p:sp>
        <p:nvSpPr>
          <p:cNvPr id="5" name="TextBox 4">
            <a:extLst>
              <a:ext uri="{FF2B5EF4-FFF2-40B4-BE49-F238E27FC236}">
                <a16:creationId xmlns:a16="http://schemas.microsoft.com/office/drawing/2014/main" id="{2F03FDA8-0FA7-4C0B-A862-849E83ADFAE7}"/>
              </a:ext>
            </a:extLst>
          </p:cNvPr>
          <p:cNvSpPr txBox="1"/>
          <p:nvPr/>
        </p:nvSpPr>
        <p:spPr>
          <a:xfrm>
            <a:off x="970156" y="1892532"/>
            <a:ext cx="431552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What do we see here?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Pick an age and compare consumption of younger and older birth cohorts on vertical line at that age.</a:t>
            </a:r>
          </a:p>
          <a:p>
            <a:endParaRPr lang="en-US" dirty="0"/>
          </a:p>
          <a:p>
            <a:pPr marL="285750" indent="-285750">
              <a:buFont typeface="Arial" panose="020B0604020202020204" pitchFamily="34" charset="0"/>
              <a:buChar char="•"/>
            </a:pPr>
            <a:r>
              <a:rPr lang="en-US" dirty="0"/>
              <a:t>Younger cohorts always consume more than earlier born cohorts, when they overlap. </a:t>
            </a:r>
          </a:p>
          <a:p>
            <a:endParaRPr lang="en-US" dirty="0"/>
          </a:p>
          <a:p>
            <a:pPr marL="285750" indent="-285750">
              <a:buFont typeface="Arial" panose="020B0604020202020204" pitchFamily="34" charset="0"/>
              <a:buChar char="•"/>
            </a:pPr>
            <a:r>
              <a:rPr lang="en-US" dirty="0"/>
              <a:t>So far, younger generations are doing better than their parents.</a:t>
            </a:r>
          </a:p>
        </p:txBody>
      </p:sp>
      <p:cxnSp>
        <p:nvCxnSpPr>
          <p:cNvPr id="9" name="Straight Connector 8">
            <a:extLst>
              <a:ext uri="{FF2B5EF4-FFF2-40B4-BE49-F238E27FC236}">
                <a16:creationId xmlns:a16="http://schemas.microsoft.com/office/drawing/2014/main" id="{5C6052F9-CCA3-4B0C-9414-0332F412A41B}"/>
              </a:ext>
            </a:extLst>
          </p:cNvPr>
          <p:cNvCxnSpPr/>
          <p:nvPr/>
        </p:nvCxnSpPr>
        <p:spPr>
          <a:xfrm flipV="1">
            <a:off x="8201606" y="2995127"/>
            <a:ext cx="0" cy="2015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9B0CCF-3662-4A31-AFD4-030B22DB0A4E}"/>
              </a:ext>
            </a:extLst>
          </p:cNvPr>
          <p:cNvSpPr txBox="1"/>
          <p:nvPr/>
        </p:nvSpPr>
        <p:spPr>
          <a:xfrm>
            <a:off x="7735078" y="2612571"/>
            <a:ext cx="923729" cy="382556"/>
          </a:xfrm>
          <a:prstGeom prst="rect">
            <a:avLst/>
          </a:prstGeom>
          <a:noFill/>
        </p:spPr>
        <p:txBody>
          <a:bodyPr wrap="square" rtlCol="0">
            <a:spAutoFit/>
          </a:bodyPr>
          <a:lstStyle/>
          <a:p>
            <a:r>
              <a:rPr lang="en-US" dirty="0"/>
              <a:t>Age 35</a:t>
            </a:r>
          </a:p>
        </p:txBody>
      </p:sp>
    </p:spTree>
    <p:extLst>
      <p:ext uri="{BB962C8B-B14F-4D97-AF65-F5344CB8AC3E}">
        <p14:creationId xmlns:p14="http://schemas.microsoft.com/office/powerpoint/2010/main" val="114725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4407-F007-4F03-8AB4-538D0BEE5593}"/>
              </a:ext>
            </a:extLst>
          </p:cNvPr>
          <p:cNvSpPr>
            <a:spLocks noGrp="1"/>
          </p:cNvSpPr>
          <p:nvPr>
            <p:ph type="title"/>
          </p:nvPr>
        </p:nvSpPr>
        <p:spPr/>
        <p:txBody>
          <a:bodyPr/>
          <a:lstStyle/>
          <a:p>
            <a:r>
              <a:rPr lang="en-US" dirty="0"/>
              <a:t>But what will happen in the future for the younger generations with pop aging?</a:t>
            </a:r>
          </a:p>
        </p:txBody>
      </p:sp>
      <p:sp>
        <p:nvSpPr>
          <p:cNvPr id="3" name="Content Placeholder 2">
            <a:extLst>
              <a:ext uri="{FF2B5EF4-FFF2-40B4-BE49-F238E27FC236}">
                <a16:creationId xmlns:a16="http://schemas.microsoft.com/office/drawing/2014/main" id="{1CCB0B2D-F0DD-4F09-ABC0-11F9E1C268AB}"/>
              </a:ext>
            </a:extLst>
          </p:cNvPr>
          <p:cNvSpPr>
            <a:spLocks noGrp="1"/>
          </p:cNvSpPr>
          <p:nvPr>
            <p:ph idx="1"/>
          </p:nvPr>
        </p:nvSpPr>
        <p:spPr/>
        <p:txBody>
          <a:bodyPr/>
          <a:lstStyle/>
          <a:p>
            <a:r>
              <a:rPr lang="en-US" dirty="0"/>
              <a:t>Will taxes rise to pay public benefits to the many elderly?</a:t>
            </a:r>
          </a:p>
          <a:p>
            <a:r>
              <a:rPr lang="en-US" dirty="0"/>
              <a:t>Will these generations receive lower benefits when they grow old?</a:t>
            </a:r>
          </a:p>
          <a:p>
            <a:r>
              <a:rPr lang="en-US" dirty="0"/>
              <a:t>This is uncertain.</a:t>
            </a:r>
          </a:p>
          <a:p>
            <a:r>
              <a:rPr lang="en-US" dirty="0"/>
              <a:t>But the claim that younger generations are already being unfairly treated and doing worse than their parents seems to be wrong.</a:t>
            </a:r>
          </a:p>
        </p:txBody>
      </p:sp>
    </p:spTree>
    <p:extLst>
      <p:ext uri="{BB962C8B-B14F-4D97-AF65-F5344CB8AC3E}">
        <p14:creationId xmlns:p14="http://schemas.microsoft.com/office/powerpoint/2010/main" val="3786880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1724-C16E-45AB-A02A-1511E8380790}"/>
              </a:ext>
            </a:extLst>
          </p:cNvPr>
          <p:cNvSpPr>
            <a:spLocks noGrp="1"/>
          </p:cNvSpPr>
          <p:nvPr>
            <p:ph type="title"/>
          </p:nvPr>
        </p:nvSpPr>
        <p:spPr>
          <a:xfrm>
            <a:off x="838199" y="365125"/>
            <a:ext cx="10658231" cy="3886444"/>
          </a:xfrm>
        </p:spPr>
        <p:txBody>
          <a:bodyPr>
            <a:normAutofit/>
          </a:bodyPr>
          <a:lstStyle/>
          <a:p>
            <a:r>
              <a:rPr lang="en-US" dirty="0"/>
              <a:t>Many possibilities for analyzing trends and levels in inequality, and differences by subgroup. </a:t>
            </a:r>
            <a:br>
              <a:rPr lang="en-US" dirty="0"/>
            </a:br>
            <a:r>
              <a:rPr lang="en-US" dirty="0"/>
              <a:t>Exploring impacts of public policy.</a:t>
            </a:r>
            <a:br>
              <a:rPr lang="en-US" dirty="0"/>
            </a:br>
            <a:r>
              <a:rPr lang="en-US" dirty="0"/>
              <a:t>We have just scratched the surface here. </a:t>
            </a:r>
          </a:p>
        </p:txBody>
      </p:sp>
      <p:sp>
        <p:nvSpPr>
          <p:cNvPr id="3" name="Content Placeholder 2">
            <a:extLst>
              <a:ext uri="{FF2B5EF4-FFF2-40B4-BE49-F238E27FC236}">
                <a16:creationId xmlns:a16="http://schemas.microsoft.com/office/drawing/2014/main" id="{576C32B3-F1EF-4419-A0AB-1C09968AE543}"/>
              </a:ext>
            </a:extLst>
          </p:cNvPr>
          <p:cNvSpPr>
            <a:spLocks noGrp="1"/>
          </p:cNvSpPr>
          <p:nvPr>
            <p:ph idx="1"/>
          </p:nvPr>
        </p:nvSpPr>
        <p:spPr>
          <a:xfrm>
            <a:off x="838200" y="4478215"/>
            <a:ext cx="10515600" cy="1698748"/>
          </a:xfrm>
        </p:spPr>
        <p:txBody>
          <a:bodyPr/>
          <a:lstStyle/>
          <a:p>
            <a:endParaRPr lang="en-US" dirty="0"/>
          </a:p>
        </p:txBody>
      </p:sp>
    </p:spTree>
    <p:extLst>
      <p:ext uri="{BB962C8B-B14F-4D97-AF65-F5344CB8AC3E}">
        <p14:creationId xmlns:p14="http://schemas.microsoft.com/office/powerpoint/2010/main" val="242074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6ED5-A5B6-493D-A53D-3F188C39E5D1}"/>
              </a:ext>
            </a:extLst>
          </p:cNvPr>
          <p:cNvSpPr>
            <a:spLocks noGrp="1"/>
          </p:cNvSpPr>
          <p:nvPr>
            <p:ph type="title"/>
          </p:nvPr>
        </p:nvSpPr>
        <p:spPr/>
        <p:txBody>
          <a:bodyPr/>
          <a:lstStyle/>
          <a:p>
            <a:r>
              <a:rPr lang="en-US" dirty="0"/>
              <a:t>We can study the distributions of individual outcomes</a:t>
            </a:r>
          </a:p>
        </p:txBody>
      </p:sp>
      <p:sp>
        <p:nvSpPr>
          <p:cNvPr id="3" name="Content Placeholder 2">
            <a:extLst>
              <a:ext uri="{FF2B5EF4-FFF2-40B4-BE49-F238E27FC236}">
                <a16:creationId xmlns:a16="http://schemas.microsoft.com/office/drawing/2014/main" id="{FB8587E8-4AC7-4CA3-B8F7-8D777DFDEB4E}"/>
              </a:ext>
            </a:extLst>
          </p:cNvPr>
          <p:cNvSpPr>
            <a:spLocks noGrp="1"/>
          </p:cNvSpPr>
          <p:nvPr>
            <p:ph idx="1"/>
          </p:nvPr>
        </p:nvSpPr>
        <p:spPr/>
        <p:txBody>
          <a:bodyPr>
            <a:normAutofit fontScale="85000" lnSpcReduction="20000"/>
          </a:bodyPr>
          <a:lstStyle/>
          <a:p>
            <a:r>
              <a:rPr lang="en-US" dirty="0"/>
              <a:t>Can view these distributions in standard ways, but it is most useful to look at the distributions at each age rather than overall. </a:t>
            </a:r>
          </a:p>
          <a:p>
            <a:r>
              <a:rPr lang="en-US" dirty="0"/>
              <a:t>We can also summarize them in standard ways, for example by the Gini coefficients. </a:t>
            </a:r>
          </a:p>
          <a:p>
            <a:r>
              <a:rPr lang="en-US" dirty="0"/>
              <a:t>Many other measures are available e.g. </a:t>
            </a:r>
          </a:p>
          <a:p>
            <a:pPr lvl="1">
              <a:buFont typeface="Wingdings" panose="05000000000000000000" pitchFamily="2" charset="2"/>
              <a:buChar char="Ø"/>
            </a:pPr>
            <a:r>
              <a:rPr lang="en-US" dirty="0"/>
              <a:t>coefficient of variation of the variable</a:t>
            </a:r>
          </a:p>
          <a:p>
            <a:pPr lvl="1">
              <a:buFont typeface="Wingdings" panose="05000000000000000000" pitchFamily="2" charset="2"/>
              <a:buChar char="Ø"/>
            </a:pPr>
            <a:r>
              <a:rPr lang="en-US" dirty="0"/>
              <a:t>Ratio of e.g. income or consumption for the top category to the bottom category (e.g. top 10% to bottom 10% of income).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Now we can ask questions like </a:t>
            </a:r>
          </a:p>
          <a:p>
            <a:pPr lvl="1">
              <a:buFont typeface="Wingdings" panose="05000000000000000000" pitchFamily="2" charset="2"/>
              <a:buChar char="Ø"/>
            </a:pPr>
            <a:r>
              <a:rPr lang="en-US" dirty="0"/>
              <a:t>Does inequality rise or fall with age?</a:t>
            </a:r>
          </a:p>
          <a:p>
            <a:pPr lvl="1">
              <a:buFont typeface="Wingdings" panose="05000000000000000000" pitchFamily="2" charset="2"/>
              <a:buChar char="Ø"/>
            </a:pPr>
            <a:r>
              <a:rPr lang="en-US" dirty="0"/>
              <a:t>What income components are responsible for inequality?</a:t>
            </a:r>
          </a:p>
          <a:p>
            <a:pPr lvl="1">
              <a:buFont typeface="Wingdings" panose="05000000000000000000" pitchFamily="2" charset="2"/>
              <a:buChar char="Ø"/>
            </a:pPr>
            <a:r>
              <a:rPr lang="en-US" dirty="0"/>
              <a:t>Do public transfer programs reduce inequality?</a:t>
            </a:r>
          </a:p>
          <a:p>
            <a:r>
              <a:rPr lang="en-US" dirty="0"/>
              <a:t>If you have NTAs for more than one year you can also ask whether inequality is rising or falling over time.</a:t>
            </a:r>
          </a:p>
          <a:p>
            <a:endParaRPr lang="en-US" dirty="0"/>
          </a:p>
          <a:p>
            <a:endParaRPr lang="en-US" dirty="0"/>
          </a:p>
          <a:p>
            <a:endParaRPr lang="en-US" dirty="0"/>
          </a:p>
        </p:txBody>
      </p:sp>
    </p:spTree>
    <p:extLst>
      <p:ext uri="{BB962C8B-B14F-4D97-AF65-F5344CB8AC3E}">
        <p14:creationId xmlns:p14="http://schemas.microsoft.com/office/powerpoint/2010/main" val="324357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48AE-809F-48CE-827F-258F57602180}"/>
              </a:ext>
            </a:extLst>
          </p:cNvPr>
          <p:cNvSpPr>
            <a:spLocks noGrp="1"/>
          </p:cNvSpPr>
          <p:nvPr>
            <p:ph type="title"/>
          </p:nvPr>
        </p:nvSpPr>
        <p:spPr/>
        <p:txBody>
          <a:bodyPr>
            <a:normAutofit fontScale="90000"/>
          </a:bodyPr>
          <a:lstStyle/>
          <a:p>
            <a:r>
              <a:rPr lang="en-US" dirty="0"/>
              <a:t>We can also average the individual NTA for subgroups of the population to get age profiles.</a:t>
            </a:r>
          </a:p>
        </p:txBody>
      </p:sp>
      <p:sp>
        <p:nvSpPr>
          <p:cNvPr id="3" name="Content Placeholder 2">
            <a:extLst>
              <a:ext uri="{FF2B5EF4-FFF2-40B4-BE49-F238E27FC236}">
                <a16:creationId xmlns:a16="http://schemas.microsoft.com/office/drawing/2014/main" id="{76DE1575-5C61-46DA-98FB-9A9B55F2B8F7}"/>
              </a:ext>
            </a:extLst>
          </p:cNvPr>
          <p:cNvSpPr>
            <a:spLocks noGrp="1"/>
          </p:cNvSpPr>
          <p:nvPr>
            <p:ph idx="1"/>
          </p:nvPr>
        </p:nvSpPr>
        <p:spPr/>
        <p:txBody>
          <a:bodyPr/>
          <a:lstStyle/>
          <a:p>
            <a:r>
              <a:rPr lang="en-US" dirty="0"/>
              <a:t>By sex/gender</a:t>
            </a:r>
          </a:p>
          <a:p>
            <a:r>
              <a:rPr lang="en-US" dirty="0"/>
              <a:t>By educational attainment of self or household head</a:t>
            </a:r>
          </a:p>
          <a:p>
            <a:r>
              <a:rPr lang="en-US" dirty="0"/>
              <a:t>By educational quantile, e.g. top 20% of individuals by educational attainment, bottom 20% by educational attainment, etc.</a:t>
            </a:r>
          </a:p>
          <a:p>
            <a:r>
              <a:rPr lang="en-US" dirty="0"/>
              <a:t>Many other possibilities.</a:t>
            </a:r>
          </a:p>
          <a:p>
            <a:r>
              <a:rPr lang="en-US" dirty="0"/>
              <a:t>We can observe how these change over time if we have more than one NTA for a population.</a:t>
            </a:r>
          </a:p>
        </p:txBody>
      </p:sp>
    </p:spTree>
    <p:extLst>
      <p:ext uri="{BB962C8B-B14F-4D97-AF65-F5344CB8AC3E}">
        <p14:creationId xmlns:p14="http://schemas.microsoft.com/office/powerpoint/2010/main" val="61827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5AA5-B7EB-40B1-8DAE-5725CB79C92F}"/>
              </a:ext>
            </a:extLst>
          </p:cNvPr>
          <p:cNvSpPr>
            <a:spLocks noGrp="1"/>
          </p:cNvSpPr>
          <p:nvPr>
            <p:ph type="title"/>
          </p:nvPr>
        </p:nvSpPr>
        <p:spPr/>
        <p:txBody>
          <a:bodyPr/>
          <a:lstStyle/>
          <a:p>
            <a:r>
              <a:rPr lang="en-US" dirty="0"/>
              <a:t>Many NTA teams have done important work on this, and also incorporated in NTTA.</a:t>
            </a:r>
          </a:p>
        </p:txBody>
      </p:sp>
      <p:sp>
        <p:nvSpPr>
          <p:cNvPr id="3" name="Content Placeholder 2">
            <a:extLst>
              <a:ext uri="{FF2B5EF4-FFF2-40B4-BE49-F238E27FC236}">
                <a16:creationId xmlns:a16="http://schemas.microsoft.com/office/drawing/2014/main" id="{F56F9C41-3600-4A77-A9CB-5B54DFBD3D29}"/>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Hammer, Bernard (2015) “National Transfer Accounts by Education: Austria 2010,” AGENTA Working Paper 2/2015.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Mejía-Guevara, Iván (2015) “Economic inequality and intergenerational transfers: Evidence from Mexico,”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Journal of the Economics of Ageing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5: 23–32.</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Rosero</a:t>
            </a:r>
            <a:r>
              <a:rPr lang="en-US" sz="1800" dirty="0">
                <a:effectLst/>
                <a:latin typeface="Calibri" panose="020F0502020204030204" pitchFamily="34" charset="0"/>
                <a:ea typeface="Calibri" panose="020F0502020204030204" pitchFamily="34" charset="0"/>
                <a:cs typeface="Times New Roman" panose="02020603050405020304" pitchFamily="18" charset="0"/>
              </a:rPr>
              <a:t>-Bixby, Luis, Ivan Mejia-Guevara Pamela Jimenez-Fontana Liliana Roldan-Molina (2015) “SES Inequality In NTAs: Mexico, Costa Rica, and Ecuador,” slides presented at National Transfer Accounts meeting, Berkeley, CA, December.</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Turra</a:t>
            </a:r>
            <a:r>
              <a:rPr lang="en-US" sz="1800" dirty="0">
                <a:effectLst/>
                <a:latin typeface="Calibri" panose="020F0502020204030204" pitchFamily="34" charset="0"/>
                <a:ea typeface="Calibri" panose="020F0502020204030204" pitchFamily="34" charset="0"/>
                <a:cs typeface="Times New Roman" panose="02020603050405020304" pitchFamily="18" charset="0"/>
              </a:rPr>
              <a:t>, Cassio M. and Bernardo L. Queiroz (2005) “Intergenerational transfers and socioeconomic inequality in Brazil: a first look,” Taller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sobre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transformaciones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demográficas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transferencias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intergeneracionales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protección</a:t>
            </a:r>
            <a:r>
              <a:rPr lang="en-US" sz="1800" dirty="0">
                <a:effectLst/>
                <a:latin typeface="Calibri" panose="020F0502020204030204" pitchFamily="34" charset="0"/>
                <a:ea typeface="Calibri" panose="020F0502020204030204" pitchFamily="34" charset="0"/>
                <a:cs typeface="Times New Roman" panose="02020603050405020304" pitchFamily="18" charset="0"/>
              </a:rPr>
              <a:t> social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América Latina, Santiago, Chile, 6-7.</a:t>
            </a:r>
          </a:p>
          <a:p>
            <a:pPr marL="0" marR="0">
              <a:lnSpc>
                <a:spcPct val="107000"/>
              </a:lnSpc>
              <a:spcBef>
                <a:spcPts val="0"/>
              </a:spcBef>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Urdinola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B.Piedad</a:t>
            </a:r>
            <a:r>
              <a:rPr lang="en-US" sz="1800" dirty="0">
                <a:latin typeface="Calibri" panose="020F0502020204030204" pitchFamily="34" charset="0"/>
                <a:ea typeface="Calibri" panose="020F0502020204030204" pitchFamily="34" charset="0"/>
                <a:cs typeface="Times New Roman" panose="02020603050405020304" pitchFamily="18" charset="0"/>
              </a:rPr>
              <a:t>, Jorge Tovar (eds.) (2019) </a:t>
            </a:r>
            <a:r>
              <a:rPr lang="en-US" sz="1800" i="1" dirty="0">
                <a:latin typeface="Calibri" panose="020F0502020204030204" pitchFamily="34" charset="0"/>
                <a:ea typeface="Calibri" panose="020F0502020204030204" pitchFamily="34" charset="0"/>
                <a:cs typeface="Times New Roman" panose="02020603050405020304" pitchFamily="18" charset="0"/>
              </a:rPr>
              <a:t>Time Use and Transfers in the Americas </a:t>
            </a:r>
            <a:r>
              <a:rPr lang="en-US" sz="1800" dirty="0">
                <a:latin typeface="Calibri" panose="020F0502020204030204" pitchFamily="34" charset="0"/>
                <a:ea typeface="Calibri" panose="020F0502020204030204" pitchFamily="34" charset="0"/>
                <a:cs typeface="Times New Roman" panose="02020603050405020304" pitchFamily="18" charset="0"/>
              </a:rPr>
              <a:t>(Springer) and the chapters in this book.</a:t>
            </a:r>
          </a:p>
          <a:p>
            <a:pPr marL="0" marR="0">
              <a:lnSpc>
                <a:spcPct val="107000"/>
              </a:lnSpc>
              <a:spcBef>
                <a:spcPts val="0"/>
              </a:spcBef>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Vanhuysse</a:t>
            </a:r>
            <a:r>
              <a:rPr lang="en-US" sz="1800" dirty="0">
                <a:latin typeface="Calibri" panose="020F0502020204030204" pitchFamily="34" charset="0"/>
                <a:ea typeface="Calibri" panose="020F0502020204030204" pitchFamily="34" charset="0"/>
                <a:cs typeface="Times New Roman" panose="02020603050405020304" pitchFamily="18" charset="0"/>
              </a:rPr>
              <a:t> P, </a:t>
            </a:r>
            <a:r>
              <a:rPr lang="en-US" sz="1800" dirty="0" err="1">
                <a:latin typeface="Calibri" panose="020F0502020204030204" pitchFamily="34" charset="0"/>
                <a:ea typeface="Calibri" panose="020F0502020204030204" pitchFamily="34" charset="0"/>
                <a:cs typeface="Times New Roman" panose="02020603050405020304" pitchFamily="18" charset="0"/>
              </a:rPr>
              <a:t>Medgyesi</a:t>
            </a:r>
            <a:r>
              <a:rPr lang="en-US" sz="1800" dirty="0">
                <a:latin typeface="Calibri" panose="020F0502020204030204" pitchFamily="34" charset="0"/>
                <a:ea typeface="Calibri" panose="020F0502020204030204" pitchFamily="34" charset="0"/>
                <a:cs typeface="Times New Roman" panose="02020603050405020304" pitchFamily="18" charset="0"/>
              </a:rPr>
              <a:t> M, </a:t>
            </a:r>
            <a:r>
              <a:rPr lang="en-US" sz="1800" dirty="0" err="1">
                <a:latin typeface="Calibri" panose="020F0502020204030204" pitchFamily="34" charset="0"/>
                <a:ea typeface="Calibri" panose="020F0502020204030204" pitchFamily="34" charset="0"/>
                <a:cs typeface="Times New Roman" panose="02020603050405020304" pitchFamily="18" charset="0"/>
              </a:rPr>
              <a:t>Gál</a:t>
            </a:r>
            <a:r>
              <a:rPr lang="en-US" sz="1800" dirty="0">
                <a:latin typeface="Calibri" panose="020F0502020204030204" pitchFamily="34" charset="0"/>
                <a:ea typeface="Calibri" panose="020F0502020204030204" pitchFamily="34" charset="0"/>
                <a:cs typeface="Times New Roman" panose="02020603050405020304" pitchFamily="18" charset="0"/>
              </a:rPr>
              <a:t> RI (2021): “Welfare states as lifecycle redistribution machines: Decomposing the roles of age and socio-economic status shows that European tax-and-benefit systems primarily redistribute across age groups”. PLOS ONE 16(8): e0255760.</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Many others.</a:t>
            </a:r>
          </a:p>
        </p:txBody>
      </p:sp>
    </p:spTree>
    <p:extLst>
      <p:ext uri="{BB962C8B-B14F-4D97-AF65-F5344CB8AC3E}">
        <p14:creationId xmlns:p14="http://schemas.microsoft.com/office/powerpoint/2010/main" val="202209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082D-D261-4065-AA8F-3F8726C3DDC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46F5D0-D65B-411E-A2D9-EFAB8A286F33}"/>
              </a:ext>
            </a:extLst>
          </p:cNvPr>
          <p:cNvSpPr>
            <a:spLocks noGrp="1"/>
          </p:cNvSpPr>
          <p:nvPr>
            <p:ph idx="1"/>
          </p:nvPr>
        </p:nvSpPr>
        <p:spPr/>
        <p:txBody>
          <a:bodyPr>
            <a:normAutofit/>
          </a:bodyPr>
          <a:lstStyle/>
          <a:p>
            <a:r>
              <a:rPr lang="en-US" sz="3600" dirty="0"/>
              <a:t>All the analyses I have described so far can be done by anyone that has done NTA for a single year. </a:t>
            </a:r>
          </a:p>
          <a:p>
            <a:r>
              <a:rPr lang="en-US" sz="3600" dirty="0"/>
              <a:t>If you have only done labor income, you can analyze differences according to education, sex, or any other variable.</a:t>
            </a:r>
          </a:p>
        </p:txBody>
      </p:sp>
    </p:spTree>
    <p:extLst>
      <p:ext uri="{BB962C8B-B14F-4D97-AF65-F5344CB8AC3E}">
        <p14:creationId xmlns:p14="http://schemas.microsoft.com/office/powerpoint/2010/main" val="78333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1069-EAEC-4E74-BE40-B3262255CA04}"/>
              </a:ext>
            </a:extLst>
          </p:cNvPr>
          <p:cNvSpPr>
            <a:spLocks noGrp="1"/>
          </p:cNvSpPr>
          <p:nvPr>
            <p:ph type="title"/>
          </p:nvPr>
        </p:nvSpPr>
        <p:spPr/>
        <p:txBody>
          <a:bodyPr/>
          <a:lstStyle/>
          <a:p>
            <a:r>
              <a:rPr lang="en-US" dirty="0"/>
              <a:t>Can also study intergenerational equity – are younger generations treated unfairly?</a:t>
            </a:r>
          </a:p>
        </p:txBody>
      </p:sp>
      <p:sp>
        <p:nvSpPr>
          <p:cNvPr id="3" name="Content Placeholder 2">
            <a:extLst>
              <a:ext uri="{FF2B5EF4-FFF2-40B4-BE49-F238E27FC236}">
                <a16:creationId xmlns:a16="http://schemas.microsoft.com/office/drawing/2014/main" id="{29D86851-4CA2-4E46-994F-79A7387822C2}"/>
              </a:ext>
            </a:extLst>
          </p:cNvPr>
          <p:cNvSpPr>
            <a:spLocks noGrp="1"/>
          </p:cNvSpPr>
          <p:nvPr>
            <p:ph idx="1"/>
          </p:nvPr>
        </p:nvSpPr>
        <p:spPr/>
        <p:txBody>
          <a:bodyPr>
            <a:normAutofit fontScale="77500" lnSpcReduction="20000"/>
          </a:bodyPr>
          <a:lstStyle/>
          <a:p>
            <a:r>
              <a:rPr lang="en-US" dirty="0"/>
              <a:t>How do age profiles change over time?</a:t>
            </a:r>
          </a:p>
          <a:p>
            <a:r>
              <a:rPr lang="en-US" dirty="0"/>
              <a:t>Rearrange cross-sectional NTAs to get longitudinal histories for birth cohorts. Do more recent cohorts do better than those born earlier?</a:t>
            </a:r>
          </a:p>
          <a:p>
            <a:r>
              <a:rPr lang="en-US" dirty="0"/>
              <a:t>Interesting work by French team using Age-Period-Cohort models.</a:t>
            </a:r>
          </a:p>
          <a:p>
            <a:r>
              <a:rPr lang="en-US" dirty="0"/>
              <a:t>What about the future as the population ages? </a:t>
            </a:r>
          </a:p>
          <a:p>
            <a:pPr lvl="1"/>
            <a:r>
              <a:rPr lang="en-US" dirty="0"/>
              <a:t>That requires more complicated approaches to ensure that the net public and private transfer balances are zero each year. </a:t>
            </a:r>
          </a:p>
          <a:p>
            <a:pPr lvl="1"/>
            <a:r>
              <a:rPr lang="en-US" dirty="0"/>
              <a:t>That requires assumptions about policy changes in the future – higher taxes? Lower benefits? How will bequests received by each child change?</a:t>
            </a:r>
          </a:p>
          <a:p>
            <a:r>
              <a:rPr lang="en-US" dirty="0"/>
              <a:t>Interesting work by UK team, Sefton and McCarthy, using Generational Wealth Accounts, paper forthcoming in </a:t>
            </a:r>
            <a:r>
              <a:rPr lang="en-US" i="1" dirty="0"/>
              <a:t>Economic Journal</a:t>
            </a:r>
            <a:r>
              <a:rPr lang="en-US" dirty="0"/>
              <a:t>.</a:t>
            </a:r>
          </a:p>
          <a:p>
            <a:r>
              <a:rPr lang="en-US" dirty="0"/>
              <a:t>Also see Lee, McCarthy, Sefton, and </a:t>
            </a:r>
            <a:r>
              <a:rPr lang="en-US" dirty="0" err="1"/>
              <a:t>Sambt</a:t>
            </a:r>
            <a:r>
              <a:rPr lang="en-US" dirty="0"/>
              <a:t> (2017) “Full Generational Accounts: What do we give to the next generation?” </a:t>
            </a:r>
            <a:r>
              <a:rPr lang="en-US" i="1" dirty="0"/>
              <a:t>Population and Development Review </a:t>
            </a:r>
            <a:r>
              <a:rPr lang="en-US" dirty="0"/>
              <a:t>43(4): 695–720.</a:t>
            </a:r>
          </a:p>
          <a:p>
            <a:r>
              <a:rPr lang="en-US" dirty="0"/>
              <a:t>Mason et al on fiscal projections.</a:t>
            </a:r>
          </a:p>
        </p:txBody>
      </p:sp>
    </p:spTree>
    <p:extLst>
      <p:ext uri="{BB962C8B-B14F-4D97-AF65-F5344CB8AC3E}">
        <p14:creationId xmlns:p14="http://schemas.microsoft.com/office/powerpoint/2010/main" val="268797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3394</TotalTime>
  <Words>3551</Words>
  <Application>Microsoft Office PowerPoint</Application>
  <PresentationFormat>Widescreen</PresentationFormat>
  <Paragraphs>290</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Using NTA at individual level to measure levels and trends in inequality</vt:lpstr>
      <vt:lpstr>This is work in progress.</vt:lpstr>
      <vt:lpstr>Introduction</vt:lpstr>
      <vt:lpstr>Using NTA at individual level</vt:lpstr>
      <vt:lpstr>We can study the distributions of individual outcomes</vt:lpstr>
      <vt:lpstr>We can also average the individual NTA for subgroups of the population to get age profiles.</vt:lpstr>
      <vt:lpstr>Many NTA teams have done important work on this, and also incorporated in NTTA.</vt:lpstr>
      <vt:lpstr>PowerPoint Presentation</vt:lpstr>
      <vt:lpstr>Can also study intergenerational equity – are younger generations treated unfairly?</vt:lpstr>
      <vt:lpstr>Start by looking at simple distributions by age</vt:lpstr>
      <vt:lpstr>Here is the distribution of labor income of individuals by age in US 2018. </vt:lpstr>
      <vt:lpstr>Here is 2006 compared to 2018. So what?</vt:lpstr>
      <vt:lpstr>PowerPoint Presentation</vt:lpstr>
      <vt:lpstr>Here is a different look: Labor income distribution in 1992 and 2017 (in constant 2017 dollars).   Each box is bounded by 25th and 75th percentiles in age group  Median shown in middle.   Whiskers show 5th and 95th percentiles.   Age group means are plotted with yellow dots.  Is inequality greater only because the mean is higher?</vt:lpstr>
      <vt:lpstr>Here is the interquartile range (75th percentile minus 25th) divided  by the median for labor income in 2006 (solid) and 2018 (dashed).   Inequality in yl has risen greatly around age 20 *probably 0’s for higher educ students and at older age  *probably as some start to retire  In between ages 30 and 60  *very little difference by age *very little difference 2006 vs 2018.</vt:lpstr>
      <vt:lpstr>Median consumption increases at every age from 1992 to 2017, but the mean rises much more.   Inequality (height of boxes and upper tail) increases a lot with age and time.  But relative to medians, inequality is same.</vt:lpstr>
      <vt:lpstr>Now look at inequality for social groups, going beyond simple age. US 1988-2018</vt:lpstr>
      <vt:lpstr>Start with comparison of average single-year-of-age profiles for males and females in US, 1988 to 2018.</vt:lpstr>
      <vt:lpstr>Per-capita labor income by sex, 1988 and 2018, relative to av 30-49.  Orange bars summarize inequality as median of ratios at each age from 25 to 60 of male labor income to female labor income</vt:lpstr>
      <vt:lpstr>Total consumption by sex in 1988 and 2018 (relative to labor inc ages 30-49)  Very little inequality in consumption at each age  Very little change in median inequality between 1988 and 2018.  Note how consumption rises so strongly with age in the US.  Much is due to both public and private cost of health care.</vt:lpstr>
      <vt:lpstr>How about wealth holdings, or asset value?</vt:lpstr>
      <vt:lpstr>Asset income by sex in 1988 and 2018 (relative to labor inc ages 30-49)</vt:lpstr>
      <vt:lpstr>Total Public inflows in 1988 and 2018, by sex.  At median, females receive slightly more than males, but clear that after age 65 males receive a great deal more than females, probably from public pensions.</vt:lpstr>
      <vt:lpstr>Now examine differences by education – but how measure it?</vt:lpstr>
      <vt:lpstr>Labor income by age and education of household head (HHH) relative to labor inc 30-49. </vt:lpstr>
      <vt:lpstr>Labor income by age and education of household head (HHH) relative to labor inc 30-49. </vt:lpstr>
      <vt:lpstr>Total consumption by education of HHH in 2018 relative to av labor inc ages 30-49</vt:lpstr>
      <vt:lpstr>Consumption by age and education of household head (HHH) relative to labor inc 30-49. </vt:lpstr>
      <vt:lpstr>Asset income by education of HHH in 2018 relative to av labor inc ages 30-49</vt:lpstr>
      <vt:lpstr>Inequality in labor income by age for whole population ages 25-60 by year from 2006 to 2018. Median over ages of ratios. Red lines mark Great Recession, July 2008 to 2011.</vt:lpstr>
      <vt:lpstr>A different look: Educational disparities over time.  Comparison of educational disparities in labor income, consumption, and public cash transfers (excluding Social Security old age benefits). Median of ratios of medians across age for BA+/&lt;HS.</vt:lpstr>
      <vt:lpstr>Total Labor income, 1992 and 2017 (constant 2017 dollars) by education of household head measured in quintiles by birth cohort, with ratios for top to bottom quintile by age.</vt:lpstr>
      <vt:lpstr>Total consumption, 1992 and 2017 (constant 2017 dollars) by education of household head measured in quintiles by birth cohort, with ratios for top to bottom quintile by age</vt:lpstr>
      <vt:lpstr>Taxes and Social Contributions, 1992 and 2017 (constant 2017 dollars) by education quintiles by age.  Taxes include all income, capital, sales and property taxes as well as social contributions like FICA taxes.</vt:lpstr>
      <vt:lpstr>Public Benefits, 1992 and 2017 (constant 2017 dollars) by education quintile with ratios for top to bottom quintile by age. (Benefits include both cash transfers and publicly provided consumption.)</vt:lpstr>
      <vt:lpstr>Net Public Benefits (Benefits Less Taxes and Social Contributions), by education quintile, with ratios for top to bottom quintile by age.   Positive amount indicates a net receiver of benefits, negative amounts indicate a net payer of taxes.</vt:lpstr>
      <vt:lpstr>Comparison of Education Quintile ratios for labor income, consumption, and labor income plus net benefits in 1992 and 2017.</vt:lpstr>
      <vt:lpstr>Now a brief look at intergenerational equity</vt:lpstr>
      <vt:lpstr>US Total Consumption at ages 0-80, 1985-2015 (standard mean NTA values)</vt:lpstr>
      <vt:lpstr>We can trace out the longitudinal values for those 20 in 1985 (birth cohort of 1965)</vt:lpstr>
      <vt:lpstr>Same data rearranged by birth cohorts born 1910 to 2010 (US Total Consumption)</vt:lpstr>
      <vt:lpstr>Same data rearranged by birth cohorts born 1910 to 2010 (US Total Consumption)</vt:lpstr>
      <vt:lpstr>But what will happen in the future for the younger generations with pop aging?</vt:lpstr>
      <vt:lpstr>Many possibilities for analyzing trends and levels in inequality, and differences by subgroup.  Exploring impacts of public policy. We have just scratched the surface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NTA at individual level to measure levels and trends in inequality</dc:title>
  <dc:creator>Ronald Lee</dc:creator>
  <cp:lastModifiedBy>Ronald Lee</cp:lastModifiedBy>
  <cp:revision>75</cp:revision>
  <dcterms:created xsi:type="dcterms:W3CDTF">2021-10-20T21:30:58Z</dcterms:created>
  <dcterms:modified xsi:type="dcterms:W3CDTF">2021-10-23T20:31:59Z</dcterms:modified>
</cp:coreProperties>
</file>